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12" r:id="rId19"/>
    <p:sldId id="309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07E9"/>
    <a:srgbClr val="FFFFFF"/>
    <a:srgbClr val="6100F0"/>
    <a:srgbClr val="8616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EFE5D-B3FD-43E0-9395-58EB2DB85F21}" type="datetimeFigureOut">
              <a:rPr lang="en-US" smtClean="0"/>
              <a:pPr/>
              <a:t>27/4/2020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2D6E0-D9F6-429E-9CE3-F4FA13D31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6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70C604-F845-4C62-813A-A555883946C9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7859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4D3-4C8A-49B2-9D23-DC79C6A72BF0}" type="datetimeFigureOut">
              <a:rPr lang="en-US" smtClean="0"/>
              <a:pPr/>
              <a:t>27/4/2020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F0FC-D310-413E-9C1A-D88254979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96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4D3-4C8A-49B2-9D23-DC79C6A72BF0}" type="datetimeFigureOut">
              <a:rPr lang="en-US" smtClean="0"/>
              <a:pPr/>
              <a:t>27/4/2020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F0FC-D310-413E-9C1A-D88254979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57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4D3-4C8A-49B2-9D23-DC79C6A72BF0}" type="datetimeFigureOut">
              <a:rPr lang="en-US" smtClean="0"/>
              <a:pPr/>
              <a:t>27/4/2020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F0FC-D310-413E-9C1A-D88254979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571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A3F33-6FD9-41AF-A663-34690B6DF4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493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4D3-4C8A-49B2-9D23-DC79C6A72BF0}" type="datetimeFigureOut">
              <a:rPr lang="en-US" smtClean="0"/>
              <a:pPr/>
              <a:t>27/4/2020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F0FC-D310-413E-9C1A-D88254979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79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4D3-4C8A-49B2-9D23-DC79C6A72BF0}" type="datetimeFigureOut">
              <a:rPr lang="en-US" smtClean="0"/>
              <a:pPr/>
              <a:t>27/4/2020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F0FC-D310-413E-9C1A-D88254979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4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4D3-4C8A-49B2-9D23-DC79C6A72BF0}" type="datetimeFigureOut">
              <a:rPr lang="en-US" smtClean="0"/>
              <a:pPr/>
              <a:t>27/4/2020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F0FC-D310-413E-9C1A-D88254979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0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4D3-4C8A-49B2-9D23-DC79C6A72BF0}" type="datetimeFigureOut">
              <a:rPr lang="en-US" smtClean="0"/>
              <a:pPr/>
              <a:t>27/4/2020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F0FC-D310-413E-9C1A-D88254979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97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4D3-4C8A-49B2-9D23-DC79C6A72BF0}" type="datetimeFigureOut">
              <a:rPr lang="en-US" smtClean="0"/>
              <a:pPr/>
              <a:t>27/4/2020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F0FC-D310-413E-9C1A-D88254979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13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4D3-4C8A-49B2-9D23-DC79C6A72BF0}" type="datetimeFigureOut">
              <a:rPr lang="en-US" smtClean="0"/>
              <a:pPr/>
              <a:t>27/4/2020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F0FC-D310-413E-9C1A-D88254979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52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4D3-4C8A-49B2-9D23-DC79C6A72BF0}" type="datetimeFigureOut">
              <a:rPr lang="en-US" smtClean="0"/>
              <a:pPr/>
              <a:t>27/4/2020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F0FC-D310-413E-9C1A-D88254979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850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84D3-4C8A-49B2-9D23-DC79C6A72BF0}" type="datetimeFigureOut">
              <a:rPr lang="en-US" smtClean="0"/>
              <a:pPr/>
              <a:t>27/4/2020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F0FC-D310-413E-9C1A-D88254979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417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084D3-4C8A-49B2-9D23-DC79C6A72BF0}" type="datetimeFigureOut">
              <a:rPr lang="en-US" smtClean="0"/>
              <a:pPr/>
              <a:t>27/4/2020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F0FC-D310-413E-9C1A-D88254979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60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6.gi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1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3819" y="4648994"/>
            <a:ext cx="21336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83400" y="4724400"/>
            <a:ext cx="226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83412" y="1588"/>
            <a:ext cx="2133601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2" descr=":bong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066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3" descr=":bong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8674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4" descr=":bong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24200"/>
            <a:ext cx="1066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:bong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8674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6" descr="Dove-02-jun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362200"/>
            <a:ext cx="1447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7" descr="Dove-02-jun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89213"/>
            <a:ext cx="1447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mtClean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1" y="1109167"/>
            <a:ext cx="77565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SINH HỌC 6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Bài </a:t>
            </a:r>
            <a:r>
              <a:rPr lang="en-US" altLang="zh-CN" sz="3700" b="1" dirty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39. QUYẾT </a:t>
            </a:r>
            <a:r>
              <a:rPr lang="en-US" altLang="zh-CN" sz="3700" b="1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– </a:t>
            </a:r>
            <a:r>
              <a:rPr lang="en-US" altLang="zh-CN" sz="3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CÂY  </a:t>
            </a:r>
            <a:r>
              <a:rPr lang="en-US" altLang="zh-CN" sz="3700" b="1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DƯƠNG </a:t>
            </a:r>
            <a:r>
              <a:rPr lang="en-US" altLang="zh-CN" sz="3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XỈ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3700" b="1" smtClean="0">
              <a:solidFill>
                <a:srgbClr val="0000FF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3700" b="1" smtClean="0">
              <a:solidFill>
                <a:srgbClr val="0000FF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sz="3700" b="1" smtClean="0">
              <a:solidFill>
                <a:srgbClr val="0000FF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GV. TRƯƠNG THỊ HỒNG NHUNG</a:t>
            </a:r>
            <a:endParaRPr lang="en-US" altLang="zh-CN" sz="3700" b="1" dirty="0">
              <a:solidFill>
                <a:srgbClr val="0000FF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544490"/>
      </p:ext>
    </p:extLst>
  </p:cSld>
  <p:clrMapOvr>
    <a:masterClrMapping/>
  </p:clrMapOvr>
  <p:transition advTm="83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5222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572001" y="4953000"/>
            <a:ext cx="45497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400" b="1" i="1" dirty="0" err="1">
                <a:latin typeface="Times New Roman" pitchFamily="18" charset="0"/>
              </a:rPr>
              <a:t>Mặt</a:t>
            </a:r>
            <a:r>
              <a:rPr lang="en-US" altLang="vi-VN" sz="2400" b="1" i="1" dirty="0"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latin typeface="Times New Roman" pitchFamily="18" charset="0"/>
              </a:rPr>
              <a:t>dưới</a:t>
            </a:r>
            <a:r>
              <a:rPr lang="en-US" altLang="vi-VN" sz="2400" b="1" i="1" dirty="0"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latin typeface="Times New Roman" pitchFamily="18" charset="0"/>
              </a:rPr>
              <a:t>lá</a:t>
            </a:r>
            <a:r>
              <a:rPr lang="en-US" altLang="vi-VN" sz="2400" b="1" i="1" dirty="0"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latin typeface="Times New Roman" pitchFamily="18" charset="0"/>
              </a:rPr>
              <a:t>của</a:t>
            </a:r>
            <a:r>
              <a:rPr lang="en-US" altLang="vi-VN" sz="2400" b="1" i="1" dirty="0"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latin typeface="Times New Roman" pitchFamily="18" charset="0"/>
              </a:rPr>
              <a:t>dương</a:t>
            </a:r>
            <a:r>
              <a:rPr lang="en-US" altLang="vi-VN" sz="2400" b="1" i="1" dirty="0"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latin typeface="Times New Roman" pitchFamily="18" charset="0"/>
              </a:rPr>
              <a:t>xỉ</a:t>
            </a:r>
            <a:r>
              <a:rPr lang="en-US" altLang="vi-VN" sz="2400" b="1" i="1" dirty="0"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latin typeface="Times New Roman" pitchFamily="18" charset="0"/>
              </a:rPr>
              <a:t>có</a:t>
            </a:r>
            <a:r>
              <a:rPr lang="en-US" altLang="vi-VN" sz="2400" b="1" i="1" dirty="0"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latin typeface="Times New Roman" pitchFamily="18" charset="0"/>
              </a:rPr>
              <a:t>đặc</a:t>
            </a:r>
            <a:r>
              <a:rPr lang="en-US" altLang="vi-VN" sz="2400" b="1" i="1" dirty="0"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latin typeface="Times New Roman" pitchFamily="18" charset="0"/>
              </a:rPr>
              <a:t>điểm</a:t>
            </a:r>
            <a:r>
              <a:rPr lang="en-US" altLang="vi-VN" sz="2400" b="1" i="1" dirty="0"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latin typeface="Times New Roman" pitchFamily="18" charset="0"/>
              </a:rPr>
              <a:t>gì</a:t>
            </a:r>
            <a:r>
              <a:rPr lang="en-US" altLang="vi-VN" sz="2400" b="1" i="1" dirty="0">
                <a:latin typeface="Times New Roman" pitchFamily="18" charset="0"/>
              </a:rPr>
              <a:t> ?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209550" y="1443038"/>
            <a:ext cx="53530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Times New Roman" pitchFamily="18" charset="0"/>
              </a:rPr>
              <a:t>b. 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itchFamily="18" charset="0"/>
              </a:rPr>
              <a:t>Hình 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thức sinh sản của d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itchFamily="18" charset="0"/>
              </a:rPr>
              <a:t>ương 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xỉ</a:t>
            </a:r>
          </a:p>
        </p:txBody>
      </p:sp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2433638"/>
            <a:ext cx="3814762" cy="42672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78" y="720725"/>
            <a:ext cx="3711597" cy="4038600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4191000" y="5715000"/>
            <a:ext cx="4724286" cy="1143000"/>
          </a:xfrm>
          <a:prstGeom prst="cloudCallout">
            <a:avLst>
              <a:gd name="adj1" fmla="val -6704"/>
              <a:gd name="adj2" fmla="val 148333"/>
            </a:avLst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38100">
            <a:solidFill>
              <a:srgbClr val="FF6600"/>
            </a:solidFill>
            <a:rou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Đốm</a:t>
            </a:r>
            <a:r>
              <a:rPr lang="en-US" altLang="zh-CN" sz="24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nhỏ</a:t>
            </a:r>
            <a:r>
              <a:rPr lang="en-US" altLang="zh-CN" sz="24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màu</a:t>
            </a:r>
            <a:r>
              <a:rPr lang="en-US" altLang="zh-CN" sz="24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nâu</a:t>
            </a:r>
            <a:r>
              <a:rPr lang="en-US" altLang="zh-CN" sz="24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chứa</a:t>
            </a:r>
            <a:r>
              <a:rPr lang="en-US" altLang="zh-CN" sz="24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túi</a:t>
            </a:r>
            <a:r>
              <a:rPr lang="en-US" altLang="zh-CN" sz="24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bào</a:t>
            </a:r>
            <a:r>
              <a:rPr lang="en-US" altLang="zh-CN" sz="2400" b="1" dirty="0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tử</a:t>
            </a:r>
            <a:endParaRPr lang="en-US" altLang="zh-CN" sz="2400" b="1" dirty="0" smtClean="0">
              <a:solidFill>
                <a:srgbClr val="6600CC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 flipV="1">
            <a:off x="6705600" y="3638550"/>
            <a:ext cx="1371600" cy="207645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 flipV="1">
            <a:off x="3657600" y="1981200"/>
            <a:ext cx="1905000" cy="68580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28575">
            <a:solidFill>
              <a:srgbClr val="660066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Bài </a:t>
            </a:r>
            <a:r>
              <a:rPr lang="en-US" altLang="zh-CN" sz="2700" b="1" dirty="0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39. QUYẾT – CÂY  DƯƠNG XỈ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-1" y="685800"/>
            <a:ext cx="4302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xỉ</a:t>
            </a:r>
            <a:endParaRPr lang="en-US" altLang="vi-VN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07972" y="1035100"/>
            <a:ext cx="39830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Times New Roman" pitchFamily="18" charset="0"/>
              </a:rPr>
              <a:t>a.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endParaRPr lang="en-US" altLang="vi-VN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8880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746"/>
    </mc:Choice>
    <mc:Fallback>
      <p:transition spd="slow" advTm="39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50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5000" grpId="0"/>
      <p:bldP spid="85003" grpId="0" animBg="1"/>
      <p:bldP spid="85005" grpId="0" animBg="1"/>
      <p:bldP spid="850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143000" y="850900"/>
            <a:ext cx="685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FF99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66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5186363" cy="205263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800350"/>
            <a:ext cx="2381138" cy="296703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181100" y="4929188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Đốm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chứa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túi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bào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tử</a:t>
            </a:r>
            <a:endParaRPr lang="en-US" altLang="vi-VN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V="1">
            <a:off x="1771650" y="4000500"/>
            <a:ext cx="285750" cy="971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2352675" y="4833938"/>
            <a:ext cx="9715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Túi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bào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tử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vòng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cơ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V="1">
            <a:off x="2914650" y="3600450"/>
            <a:ext cx="171450" cy="14811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4175109" y="1941512"/>
            <a:ext cx="908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100" dirty="0" err="1">
                <a:solidFill>
                  <a:srgbClr val="000000"/>
                </a:solidFill>
                <a:latin typeface="Times New Roman" pitchFamily="18" charset="0"/>
              </a:rPr>
              <a:t>Bào</a:t>
            </a:r>
            <a:r>
              <a:rPr lang="en-US" altLang="vi-VN" sz="2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  <a:latin typeface="Times New Roman" pitchFamily="18" charset="0"/>
              </a:rPr>
              <a:t>tử</a:t>
            </a:r>
            <a:endParaRPr lang="en-US" altLang="vi-VN" sz="2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H="1">
            <a:off x="3881438" y="2286000"/>
            <a:ext cx="685800" cy="971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3486150" y="5029200"/>
            <a:ext cx="1435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100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altLang="vi-VN" sz="21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100" dirty="0" err="1">
                <a:solidFill>
                  <a:srgbClr val="000000"/>
                </a:solidFill>
                <a:latin typeface="Times New Roman" pitchFamily="18" charset="0"/>
              </a:rPr>
              <a:t>tản</a:t>
            </a:r>
            <a:endParaRPr lang="en-US" altLang="vi-VN" sz="2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V="1">
            <a:off x="4224338" y="4057650"/>
            <a:ext cx="690562" cy="10239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4914900" y="5029200"/>
            <a:ext cx="1485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100">
                <a:solidFill>
                  <a:srgbClr val="000000"/>
                </a:solidFill>
                <a:latin typeface="Times New Roman" pitchFamily="18" charset="0"/>
              </a:rPr>
              <a:t>Cây dương xỉ con</a:t>
            </a:r>
            <a:r>
              <a:rPr lang="en-US" altLang="vi-VN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V="1">
            <a:off x="5543550" y="4229100"/>
            <a:ext cx="342900" cy="800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6457950" y="5767388"/>
            <a:ext cx="23622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Cây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vi-VN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</a:rPr>
              <a:t>xỉ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trưởng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85750" y="30162"/>
            <a:ext cx="8705734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  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- 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Quan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sát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hình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và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cho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biết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: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Cơ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quan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sinh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sản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của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dương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xỉ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là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gì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?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Dương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xỉ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sinh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sản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bằng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gì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?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Cây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dương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xỉ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con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mọc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ra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từ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đâu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?</a:t>
            </a:r>
            <a:endParaRPr lang="en-US" altLang="vi-VN" sz="2400" dirty="0">
              <a:solidFill>
                <a:srgbClr val="000000"/>
              </a:solidFill>
              <a:latin typeface="Times New Roman" pitchFamily="18" charset="0"/>
              <a:sym typeface="Wingdings 3" pitchFamily="18" charset="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      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53289" y="979440"/>
            <a:ext cx="8538196" cy="12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Cơ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quan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sinh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sản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của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dương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xỉ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là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u="sng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túi</a:t>
            </a:r>
            <a:r>
              <a:rPr lang="en-US" altLang="vi-VN" sz="2400" b="1" u="sng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u="sng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bào</a:t>
            </a:r>
            <a:r>
              <a:rPr lang="en-US" altLang="vi-VN" sz="2400" b="1" u="sng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u="sng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tử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; 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chúng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sinh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sản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bằng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u="sng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bào</a:t>
            </a:r>
            <a:r>
              <a:rPr lang="en-US" altLang="vi-VN" sz="2400" b="1" u="sng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sz="2400" b="1" u="sng" dirty="0" err="1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tử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.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Bào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tử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mọc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thành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b="1" u="sng" dirty="0" err="1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nguyên</a:t>
            </a:r>
            <a:r>
              <a:rPr lang="en-US" altLang="vi-VN" sz="2400" b="1" u="sng" dirty="0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b="1" u="sng" dirty="0" err="1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tản</a:t>
            </a:r>
            <a:r>
              <a:rPr lang="en-US" altLang="vi-VN" sz="2400" b="1" u="sng" dirty="0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và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cây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con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mọc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ra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từ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nguyên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tản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.</a:t>
            </a:r>
            <a:endParaRPr lang="en-US" altLang="vi-VN" sz="2400" b="1" i="1" dirty="0">
              <a:solidFill>
                <a:srgbClr val="0000FF"/>
              </a:solidFill>
              <a:latin typeface="Times New Roman" pitchFamily="18" charset="0"/>
              <a:sym typeface="Wingdings 3" pitchFamily="18" charset="2"/>
            </a:endParaRPr>
          </a:p>
        </p:txBody>
      </p:sp>
      <p:pic>
        <p:nvPicPr>
          <p:cNvPr id="20" name="Picture 10" descr="book_write"/>
          <p:cNvPicPr>
            <a:picLocks noChangeAspect="1" noChangeArrowheads="1" noCrop="1"/>
          </p:cNvPicPr>
          <p:nvPr/>
        </p:nvPicPr>
        <p:blipFill>
          <a:blip r:embed="rId5">
            <a:lum bright="-30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88" y="876756"/>
            <a:ext cx="556362" cy="53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4295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773"/>
    </mc:Choice>
    <mc:Fallback>
      <p:transition spd="slow" advTm="62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86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86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86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2000"/>
                                        <p:tgtEl>
                                          <p:spTgt spid="86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2000"/>
                                        <p:tgtEl>
                                          <p:spTgt spid="8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2000"/>
                                        <p:tgtEl>
                                          <p:spTgt spid="8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animBg="1"/>
      <p:bldP spid="86028" grpId="0" animBg="1"/>
      <p:bldP spid="86030" grpId="0" animBg="1"/>
      <p:bldP spid="86032" grpId="0" animBg="1"/>
      <p:bldP spid="860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72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CÓ THỂ EM CHƯA BIẾT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533400" y="1219200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altLang="vi-VN" sz="2800" b="1" i="1" u="sng" dirty="0" err="1">
                <a:solidFill>
                  <a:srgbClr val="0000FF"/>
                </a:solidFill>
                <a:latin typeface="Times New Roman" pitchFamily="18" charset="0"/>
              </a:rPr>
              <a:t>Dương</a:t>
            </a:r>
            <a:r>
              <a:rPr lang="en-US" altLang="vi-VN" sz="28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rgbClr val="0000FF"/>
                </a:solidFill>
                <a:latin typeface="Times New Roman" pitchFamily="18" charset="0"/>
              </a:rPr>
              <a:t>xỉ</a:t>
            </a:r>
            <a:r>
              <a:rPr lang="en-US" altLang="vi-VN" sz="28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vi-VN" sz="28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altLang="vi-VN" sz="28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4036" name="Picture 5" descr="Loc nuoc nhiem asen bang cay duong 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7724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5410200"/>
            <a:ext cx="883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khoa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thấy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rằng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loài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dương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xỉ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Pteris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vittata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rgbClr val="0000FF"/>
                </a:solidFill>
                <a:latin typeface="Times New Roman" pitchFamily="18" charset="0"/>
              </a:rPr>
              <a:t>hút</a:t>
            </a:r>
            <a:r>
              <a:rPr lang="en-US" altLang="vi-VN" sz="28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rgbClr val="0000FF"/>
                </a:solidFill>
                <a:latin typeface="Times New Roman" pitchFamily="18" charset="0"/>
              </a:rPr>
              <a:t>asen</a:t>
            </a:r>
            <a:r>
              <a:rPr lang="en-US" altLang="vi-VN" sz="28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vi-VN" sz="28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rgbClr val="0000FF"/>
                </a:solidFill>
                <a:latin typeface="Times New Roman" pitchFamily="18" charset="0"/>
              </a:rPr>
              <a:t>chứa</a:t>
            </a:r>
            <a:r>
              <a:rPr lang="en-US" altLang="vi-VN" sz="28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vi-VN" sz="2800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giảm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asen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100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24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28575">
            <a:solidFill>
              <a:srgbClr val="660066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Bài </a:t>
            </a:r>
            <a:r>
              <a:rPr lang="en-US" altLang="zh-CN" sz="2700" b="1" dirty="0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39. QUYẾT – CÂY  DƯƠNG XỈ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6254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96"/>
    </mc:Choice>
    <mc:Fallback>
      <p:transition spd="slow" advTm="11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  <p:bldP spid="440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912" y="-1896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28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vi-VN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vi-VN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altLang="vi-VN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altLang="vi-VN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vi-VN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i="1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vi-VN" sz="2800" b="1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vi-VN" sz="2800" b="1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mùn</a:t>
            </a:r>
            <a:r>
              <a:rPr lang="en-US" altLang="vi-VN" sz="2800" b="1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1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altLang="vi-VN" sz="2800" b="1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altLang="vi-VN" sz="2800" b="1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vi-VN" sz="2800" b="1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800" b="1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vi-VN" sz="2800" b="1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vi-VN" sz="2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pic>
        <p:nvPicPr>
          <p:cNvPr id="45059" name="Picture 2" descr="http://giacaphe.com/wp-content/uploads/2012/10/giong-cay-duong-xi-th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6346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522"/>
    </mc:Choice>
    <mc:Fallback>
      <p:transition spd="slow" advTm="8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152486"/>
            <a:ext cx="8724784" cy="1143000"/>
          </a:xfrm>
        </p:spPr>
        <p:txBody>
          <a:bodyPr/>
          <a:lstStyle/>
          <a:p>
            <a:pPr algn="just" eaLnBrk="1" hangingPunct="1"/>
            <a:r>
              <a:rPr lang="en-US" altLang="vi-VN" sz="2800" b="1" i="1" u="sng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altLang="vi-VN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altLang="vi-VN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latin typeface="Times New Roman" pitchFamily="18" charset="0"/>
                <a:cs typeface="Times New Roman" pitchFamily="18" charset="0"/>
              </a:rPr>
              <a:t>culi</a:t>
            </a:r>
            <a:r>
              <a:rPr lang="en-US" altLang="vi-VN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altLang="vi-VN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u="sng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altLang="vi-VN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9" descr="http://www.lrc-hueuni.edu.vn/dongy/thuocdongy/anh/CauTich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912" y="1447800"/>
            <a:ext cx="8610374" cy="525771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2307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49"/>
    </mc:Choice>
    <mc:Fallback>
      <p:transition spd="slow" advTm="6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12" descr="Cay rau bo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08" y="1200236"/>
            <a:ext cx="8291513" cy="54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457308" y="57236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altLang="vi-VN" sz="2800" b="1" i="1" u="sng" dirty="0" err="1">
                <a:solidFill>
                  <a:schemeClr val="tx2"/>
                </a:solidFill>
                <a:latin typeface="Times New Roman" pitchFamily="18" charset="0"/>
              </a:rPr>
              <a:t>Cây</a:t>
            </a:r>
            <a:r>
              <a:rPr lang="en-US" altLang="vi-VN" sz="2800" b="1" i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chemeClr val="tx2"/>
                </a:solidFill>
                <a:latin typeface="Times New Roman" pitchFamily="18" charset="0"/>
              </a:rPr>
              <a:t>rau</a:t>
            </a:r>
            <a:r>
              <a:rPr lang="en-US" altLang="vi-VN" sz="2800" b="1" i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chemeClr val="tx2"/>
                </a:solidFill>
                <a:latin typeface="Times New Roman" pitchFamily="18" charset="0"/>
              </a:rPr>
              <a:t>bợ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</a:rPr>
              <a:t>thể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</a:rPr>
              <a:t>dùng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</a:rPr>
              <a:t>thuốc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</a:rPr>
              <a:t>chữa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2"/>
                </a:solidFill>
                <a:latin typeface="Times New Roman" pitchFamily="18" charset="0"/>
              </a:rPr>
              <a:t>bệnh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chemeClr val="tx2"/>
                </a:solidFill>
                <a:latin typeface="Times New Roman" pitchFamily="18" charset="0"/>
              </a:rPr>
              <a:t>sỏi</a:t>
            </a:r>
            <a:r>
              <a:rPr lang="en-US" altLang="vi-VN" sz="2800" b="1" i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i="1" u="sng" dirty="0" err="1">
                <a:solidFill>
                  <a:schemeClr val="tx2"/>
                </a:solidFill>
                <a:latin typeface="Times New Roman" pitchFamily="18" charset="0"/>
              </a:rPr>
              <a:t>thận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6377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238"/>
    </mc:Choice>
    <mc:Fallback>
      <p:transition spd="slow" advTm="5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lam canh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668338"/>
            <a:ext cx="9144000" cy="6189662"/>
          </a:xfrm>
          <a:ln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48000" y="6172200"/>
            <a:ext cx="2666970" cy="5889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altLang="vi-VN" sz="3200" b="1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altLang="vi-VN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itchFamily="18" charset="0"/>
              </a:rPr>
              <a:t>cảnh</a:t>
            </a:r>
            <a:endParaRPr lang="en-US" altLang="vi-VN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28575">
            <a:solidFill>
              <a:srgbClr val="660066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Bài </a:t>
            </a:r>
            <a:r>
              <a:rPr lang="en-US" altLang="zh-CN" sz="2700" b="1" dirty="0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39. QUYẾT – CÂY  DƯƠNG XỈ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83198922"/>
      </p:ext>
    </p:extLst>
  </p:cSld>
  <p:clrMapOvr>
    <a:masterClrMapping/>
  </p:clrMapOvr>
  <p:transition advTm="8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2636838"/>
            <a:ext cx="32337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194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71750"/>
            <a:ext cx="20843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50" y="2246313"/>
            <a:ext cx="24034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6" name="Picture 1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668463"/>
            <a:ext cx="1624012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7" name="Picture 1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213" y="1748631"/>
            <a:ext cx="2389187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8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429000"/>
            <a:ext cx="4797333" cy="1590629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3124200" y="5562600"/>
            <a:ext cx="449572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SƠ ĐỒ TƯ DUY </a:t>
            </a:r>
            <a:endParaRPr lang="en-US" altLang="vi-VN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28575">
            <a:solidFill>
              <a:srgbClr val="660066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Bài </a:t>
            </a:r>
            <a:r>
              <a:rPr lang="en-US" altLang="zh-CN" sz="2700" b="1" dirty="0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39. QUYẾT – CÂY  DƯƠNG XỈ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78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596"/>
    </mc:Choice>
    <mc:Fallback>
      <p:transition spd="slow" advTm="36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72" y="1619250"/>
            <a:ext cx="3124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2552701" y="2479673"/>
            <a:ext cx="1162050" cy="4016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683959" y="5238750"/>
            <a:ext cx="1478359" cy="66984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2819446" y="5975350"/>
            <a:ext cx="914354" cy="4254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676650" y="2115342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3600" dirty="0"/>
              <a:t>1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124200" y="4956175"/>
            <a:ext cx="47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3600" dirty="0"/>
              <a:t>3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714750" y="5635625"/>
            <a:ext cx="541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3600" dirty="0"/>
              <a:t>4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038544" y="2163051"/>
            <a:ext cx="1447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endParaRPr lang="en-US" altLang="vi-VN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459956" y="4994275"/>
            <a:ext cx="1295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7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altLang="vi-VN" sz="27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075112" y="5692775"/>
            <a:ext cx="10874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Rễ</a:t>
            </a:r>
            <a:endParaRPr lang="en-US" altLang="vi-VN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2902567" y="3900040"/>
            <a:ext cx="256270" cy="48693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067050" y="3416293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3600" dirty="0"/>
              <a:t>2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421856" y="3490907"/>
            <a:ext cx="1600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non</a:t>
            </a:r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5181600" y="2012950"/>
            <a:ext cx="3505092" cy="3124200"/>
          </a:xfrm>
          <a:prstGeom prst="cloudCallout">
            <a:avLst>
              <a:gd name="adj1" fmla="val -71074"/>
              <a:gd name="adj2" fmla="val 5161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 eaLnBrk="1" hangingPunct="1">
              <a:buFont typeface="Arial" charset="0"/>
              <a:buNone/>
            </a:pPr>
            <a:endParaRPr lang="en-US" alt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444966" y="3861938"/>
            <a:ext cx="1627299" cy="11747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798999" y="3844620"/>
            <a:ext cx="2145131" cy="39054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1398588" y="762000"/>
            <a:ext cx="5715000" cy="7620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28575">
            <a:solidFill>
              <a:srgbClr val="660066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Bài </a:t>
            </a:r>
            <a:r>
              <a:rPr lang="en-US" altLang="zh-CN" sz="2700" b="1" dirty="0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39. QUYẾT – CÂY  DƯƠNG XỈ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45505312"/>
      </p:ext>
    </p:extLst>
  </p:cSld>
  <p:clrMapOvr>
    <a:masterClrMapping/>
  </p:clrMapOvr>
  <p:transition advTm="21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3" grpId="0" animBg="1"/>
      <p:bldP spid="24585" grpId="0"/>
      <p:bldP spid="24586" grpId="0"/>
      <p:bldP spid="24587" grpId="0"/>
      <p:bldP spid="24588" grpId="0"/>
      <p:bldP spid="24589" grpId="0"/>
      <p:bldP spid="24590" grpId="0"/>
      <p:bldP spid="24591" grpId="0" animBg="1"/>
      <p:bldP spid="24592" grpId="0"/>
      <p:bldP spid="24593" grpId="0"/>
      <p:bldP spid="3790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47" name="Text Box 59"/>
          <p:cNvSpPr txBox="1">
            <a:spLocks noChangeArrowheads="1"/>
          </p:cNvSpPr>
          <p:nvPr/>
        </p:nvSpPr>
        <p:spPr bwMode="auto">
          <a:xfrm>
            <a:off x="762000" y="4343400"/>
            <a:ext cx="7467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2400">
                <a:latin typeface="Arial Unicode MS" pitchFamily="34" charset="-128"/>
              </a:rPr>
              <a:t>2. Lá non của dương xỉ bao giờ cũng </a:t>
            </a:r>
            <a:r>
              <a:rPr lang="en-US" altLang="vi-VN" sz="2400">
                <a:latin typeface="Arial Unicode MS" pitchFamily="34" charset="-128"/>
                <a:cs typeface="Arial" charset="0"/>
              </a:rPr>
              <a:t>……………</a:t>
            </a:r>
          </a:p>
        </p:txBody>
      </p:sp>
      <p:sp>
        <p:nvSpPr>
          <p:cNvPr id="89125" name="Text Box 37"/>
          <p:cNvSpPr txBox="1">
            <a:spLocks noChangeArrowheads="1"/>
          </p:cNvSpPr>
          <p:nvPr/>
        </p:nvSpPr>
        <p:spPr bwMode="auto">
          <a:xfrm>
            <a:off x="762000" y="4343400"/>
            <a:ext cx="838200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2400" dirty="0">
                <a:latin typeface="Arial Unicode MS" pitchFamily="34" charset="-128"/>
              </a:rPr>
              <a:t>1. </a:t>
            </a:r>
            <a:r>
              <a:rPr lang="en-US" altLang="vi-VN" sz="2400" dirty="0" err="1">
                <a:latin typeface="Arial Unicode MS" pitchFamily="34" charset="-128"/>
              </a:rPr>
              <a:t>Bên</a:t>
            </a:r>
            <a:r>
              <a:rPr lang="en-US" altLang="vi-VN" sz="2400" dirty="0">
                <a:latin typeface="Arial Unicode MS" pitchFamily="34" charset="-128"/>
              </a:rPr>
              <a:t> </a:t>
            </a:r>
            <a:r>
              <a:rPr lang="en-US" altLang="vi-VN" sz="2400" dirty="0" err="1">
                <a:latin typeface="Arial Unicode MS" pitchFamily="34" charset="-128"/>
              </a:rPr>
              <a:t>trong</a:t>
            </a:r>
            <a:r>
              <a:rPr lang="en-US" altLang="vi-VN" sz="2400" dirty="0">
                <a:latin typeface="Arial Unicode MS" pitchFamily="34" charset="-128"/>
              </a:rPr>
              <a:t> </a:t>
            </a:r>
            <a:r>
              <a:rPr lang="en-US" altLang="vi-VN" sz="2400" dirty="0" err="1">
                <a:latin typeface="Arial Unicode MS" pitchFamily="34" charset="-128"/>
              </a:rPr>
              <a:t>thân</a:t>
            </a:r>
            <a:r>
              <a:rPr lang="en-US" altLang="vi-VN" sz="2400" dirty="0">
                <a:latin typeface="Arial Unicode MS" pitchFamily="34" charset="-128"/>
              </a:rPr>
              <a:t> </a:t>
            </a:r>
            <a:r>
              <a:rPr lang="en-US" altLang="vi-VN" sz="2400" dirty="0" err="1">
                <a:latin typeface="Arial Unicode MS" pitchFamily="34" charset="-128"/>
              </a:rPr>
              <a:t>v</a:t>
            </a:r>
            <a:r>
              <a:rPr lang="en-US" altLang="vi-VN" sz="2400" dirty="0" err="1">
                <a:latin typeface="Arial Unicode MS" pitchFamily="34" charset="-128"/>
                <a:cs typeface="Arial" charset="0"/>
              </a:rPr>
              <a:t>à</a:t>
            </a:r>
            <a:r>
              <a:rPr lang="en-US" altLang="vi-VN" sz="2400" dirty="0">
                <a:latin typeface="Arial Unicode MS" pitchFamily="34" charset="-128"/>
              </a:rPr>
              <a:t> </a:t>
            </a:r>
            <a:r>
              <a:rPr lang="en-US" altLang="vi-VN" sz="2400" dirty="0" err="1">
                <a:latin typeface="Arial Unicode MS" pitchFamily="34" charset="-128"/>
              </a:rPr>
              <a:t>lá</a:t>
            </a:r>
            <a:r>
              <a:rPr lang="en-US" altLang="vi-VN" sz="2400" dirty="0">
                <a:latin typeface="Arial Unicode MS" pitchFamily="34" charset="-128"/>
              </a:rPr>
              <a:t> </a:t>
            </a:r>
            <a:r>
              <a:rPr lang="en-US" altLang="vi-VN" sz="2400" dirty="0" err="1">
                <a:latin typeface="Arial Unicode MS" pitchFamily="34" charset="-128"/>
              </a:rPr>
              <a:t>của</a:t>
            </a:r>
            <a:r>
              <a:rPr lang="en-US" altLang="vi-VN" sz="2400" dirty="0">
                <a:latin typeface="Arial Unicode MS" pitchFamily="34" charset="-128"/>
              </a:rPr>
              <a:t> </a:t>
            </a:r>
            <a:r>
              <a:rPr lang="en-US" altLang="vi-VN" sz="2400" dirty="0" err="1">
                <a:latin typeface="Arial Unicode MS" pitchFamily="34" charset="-128"/>
              </a:rPr>
              <a:t>dương</a:t>
            </a:r>
            <a:r>
              <a:rPr lang="en-US" altLang="vi-VN" sz="2400" dirty="0">
                <a:latin typeface="Arial Unicode MS" pitchFamily="34" charset="-128"/>
              </a:rPr>
              <a:t> </a:t>
            </a:r>
            <a:r>
              <a:rPr lang="en-US" altLang="vi-VN" sz="2400" dirty="0" err="1">
                <a:latin typeface="Arial Unicode MS" pitchFamily="34" charset="-128"/>
              </a:rPr>
              <a:t>xỉ</a:t>
            </a:r>
            <a:r>
              <a:rPr lang="en-US" altLang="vi-VN" sz="2400" dirty="0">
                <a:latin typeface="Arial Unicode MS" pitchFamily="34" charset="-128"/>
              </a:rPr>
              <a:t> </a:t>
            </a:r>
            <a:r>
              <a:rPr lang="en-US" altLang="vi-VN" sz="2400" dirty="0" err="1">
                <a:latin typeface="Arial Unicode MS" pitchFamily="34" charset="-128"/>
              </a:rPr>
              <a:t>đã</a:t>
            </a:r>
            <a:r>
              <a:rPr lang="en-US" altLang="vi-VN" sz="2400" dirty="0">
                <a:latin typeface="Arial Unicode MS" pitchFamily="34" charset="-128"/>
              </a:rPr>
              <a:t> </a:t>
            </a:r>
            <a:r>
              <a:rPr lang="en-US" altLang="vi-VN" sz="2400" dirty="0" err="1" smtClean="0">
                <a:latin typeface="Arial Unicode MS" pitchFamily="34" charset="-128"/>
              </a:rPr>
              <a:t>có</a:t>
            </a:r>
            <a:r>
              <a:rPr lang="en-US" altLang="vi-VN" sz="2400" dirty="0" smtClean="0">
                <a:latin typeface="Arial Unicode MS" pitchFamily="34" charset="-128"/>
              </a:rPr>
              <a:t> </a:t>
            </a:r>
            <a:r>
              <a:rPr lang="en-US" altLang="vi-VN" sz="2400" dirty="0" smtClean="0">
                <a:latin typeface="Arial Unicode MS" pitchFamily="34" charset="-128"/>
                <a:cs typeface="Arial" charset="0"/>
              </a:rPr>
              <a:t>……………</a:t>
            </a:r>
            <a:r>
              <a:rPr lang="en-US" altLang="vi-VN" sz="2400" dirty="0" smtClean="0">
                <a:latin typeface="Arial Unicode MS" pitchFamily="34" charset="-128"/>
              </a:rPr>
              <a:t>.. </a:t>
            </a:r>
            <a:r>
              <a:rPr lang="en-US" altLang="vi-VN" sz="2400" dirty="0" err="1" smtClean="0">
                <a:latin typeface="Arial Unicode MS" pitchFamily="34" charset="-128"/>
              </a:rPr>
              <a:t>l</a:t>
            </a:r>
            <a:r>
              <a:rPr lang="en-US" altLang="vi-VN" sz="2400" dirty="0" err="1" smtClean="0">
                <a:latin typeface="Arial Unicode MS" pitchFamily="34" charset="-128"/>
                <a:cs typeface="Arial" charset="0"/>
              </a:rPr>
              <a:t>à</a:t>
            </a:r>
            <a:r>
              <a:rPr lang="en-US" altLang="vi-VN" sz="2400" dirty="0" err="1" smtClean="0">
                <a:latin typeface="Arial Unicode MS" pitchFamily="34" charset="-128"/>
              </a:rPr>
              <a:t>m</a:t>
            </a:r>
            <a:r>
              <a:rPr lang="en-US" altLang="vi-VN" sz="2400" dirty="0" smtClean="0">
                <a:latin typeface="Arial Unicode MS" pitchFamily="34" charset="-128"/>
              </a:rPr>
              <a:t> </a:t>
            </a:r>
            <a:r>
              <a:rPr lang="en-US" altLang="vi-VN" sz="2400" dirty="0" err="1" smtClean="0">
                <a:latin typeface="Arial Unicode MS" pitchFamily="34" charset="-128"/>
              </a:rPr>
              <a:t>chức</a:t>
            </a:r>
            <a:r>
              <a:rPr lang="en-US" altLang="vi-VN" sz="2400" dirty="0" smtClean="0">
                <a:latin typeface="Arial Unicode MS" pitchFamily="34" charset="-128"/>
              </a:rPr>
              <a:t> </a:t>
            </a:r>
            <a:r>
              <a:rPr lang="en-US" altLang="vi-VN" sz="2400" dirty="0" err="1" smtClean="0">
                <a:latin typeface="Arial Unicode MS" pitchFamily="34" charset="-128"/>
              </a:rPr>
              <a:t>năng</a:t>
            </a:r>
            <a:r>
              <a:rPr lang="en-US" altLang="vi-VN" sz="2400" dirty="0" smtClean="0">
                <a:latin typeface="Arial Unicode MS" pitchFamily="34" charset="-128"/>
              </a:rPr>
              <a:t> </a:t>
            </a:r>
            <a:r>
              <a:rPr lang="en-US" altLang="vi-VN" sz="2400" dirty="0" err="1" smtClean="0">
                <a:latin typeface="Arial Unicode MS" pitchFamily="34" charset="-128"/>
              </a:rPr>
              <a:t>vận</a:t>
            </a:r>
            <a:r>
              <a:rPr lang="en-US" altLang="vi-VN" sz="2400" dirty="0" smtClean="0">
                <a:latin typeface="Arial Unicode MS" pitchFamily="34" charset="-128"/>
              </a:rPr>
              <a:t> </a:t>
            </a:r>
            <a:r>
              <a:rPr lang="en-US" altLang="vi-VN" sz="2400" dirty="0" err="1" smtClean="0">
                <a:latin typeface="Arial Unicode MS" pitchFamily="34" charset="-128"/>
              </a:rPr>
              <a:t>chuyển</a:t>
            </a:r>
            <a:r>
              <a:rPr lang="en-US" altLang="vi-VN" sz="2400" dirty="0" smtClean="0">
                <a:latin typeface="Arial Unicode MS" pitchFamily="34" charset="-128"/>
              </a:rPr>
              <a:t>.</a:t>
            </a:r>
            <a:endParaRPr lang="en-US" altLang="vi-VN" sz="2400" dirty="0">
              <a:latin typeface="Arial Unicode MS" pitchFamily="34" charset="-128"/>
              <a:cs typeface="Arial" charset="0"/>
            </a:endParaRPr>
          </a:p>
        </p:txBody>
      </p:sp>
      <p:sp>
        <p:nvSpPr>
          <p:cNvPr id="2" name="Text Box 37"/>
          <p:cNvSpPr txBox="1">
            <a:spLocks noChangeArrowheads="1"/>
          </p:cNvSpPr>
          <p:nvPr/>
        </p:nvSpPr>
        <p:spPr bwMode="auto">
          <a:xfrm>
            <a:off x="762000" y="4343400"/>
            <a:ext cx="5638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2400">
                <a:latin typeface="Arial Unicode MS" pitchFamily="34" charset="-128"/>
              </a:rPr>
              <a:t>3. Dương xỉ sinh sản bằng</a:t>
            </a:r>
            <a:r>
              <a:rPr lang="en-US" altLang="vi-VN" sz="2400">
                <a:latin typeface="Arial Unicode MS" pitchFamily="34" charset="-128"/>
                <a:cs typeface="Arial" charset="0"/>
              </a:rPr>
              <a:t>………………</a:t>
            </a:r>
          </a:p>
        </p:txBody>
      </p:sp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762000" y="4343400"/>
            <a:ext cx="70866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2400">
                <a:latin typeface="Arial Unicode MS" pitchFamily="34" charset="-128"/>
              </a:rPr>
              <a:t>4. Dương xỉ đã có </a:t>
            </a:r>
            <a:r>
              <a:rPr lang="en-US" altLang="vi-VN" sz="2400">
                <a:latin typeface="Arial Unicode MS" pitchFamily="34" charset="-128"/>
                <a:cs typeface="Arial" charset="0"/>
              </a:rPr>
              <a:t>…………………</a:t>
            </a:r>
            <a:r>
              <a:rPr lang="en-US" altLang="vi-VN" sz="2400">
                <a:latin typeface="Arial Unicode MS" pitchFamily="34" charset="-128"/>
              </a:rPr>
              <a:t>.. thật sự</a:t>
            </a:r>
            <a:endParaRPr lang="en-US" altLang="vi-VN" sz="2400">
              <a:latin typeface="Arial Unicode MS" pitchFamily="34" charset="-128"/>
              <a:cs typeface="Arial" charset="0"/>
            </a:endParaRP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762000" y="4343400"/>
            <a:ext cx="8305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2400">
                <a:latin typeface="Arial Unicode MS" pitchFamily="34" charset="-128"/>
              </a:rPr>
              <a:t>5. Dương xỉ con mọc ra từ đâu?</a:t>
            </a:r>
            <a:endParaRPr lang="en-US" altLang="vi-VN" sz="2400">
              <a:latin typeface="Arial Unicode MS" pitchFamily="34" charset="-128"/>
              <a:cs typeface="Arial" charset="0"/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762000" y="4343400"/>
            <a:ext cx="8305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2400">
                <a:latin typeface="Arial Unicode MS" pitchFamily="34" charset="-128"/>
              </a:rPr>
              <a:t>6. Diệp lục tố giúp lá có m</a:t>
            </a:r>
            <a:r>
              <a:rPr lang="en-US" altLang="vi-VN" sz="2400">
                <a:latin typeface="Arial Unicode MS" pitchFamily="34" charset="-128"/>
                <a:cs typeface="Arial" charset="0"/>
              </a:rPr>
              <a:t>à</a:t>
            </a:r>
            <a:r>
              <a:rPr lang="en-US" altLang="vi-VN" sz="2400">
                <a:latin typeface="Arial Unicode MS" pitchFamily="34" charset="-128"/>
              </a:rPr>
              <a:t>u gì?</a:t>
            </a:r>
            <a:endParaRPr lang="en-US" altLang="vi-VN" sz="2400">
              <a:latin typeface="Arial Unicode MS" pitchFamily="34" charset="-128"/>
              <a:cs typeface="Arial" charset="0"/>
            </a:endParaRP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762000" y="4343400"/>
            <a:ext cx="8305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2400" dirty="0">
                <a:latin typeface="Arial Unicode MS" pitchFamily="34" charset="-128"/>
              </a:rPr>
              <a:t>7. Rau </a:t>
            </a:r>
            <a:r>
              <a:rPr lang="en-US" altLang="vi-VN" sz="2400" dirty="0" err="1">
                <a:latin typeface="Arial Unicode MS" pitchFamily="34" charset="-128"/>
              </a:rPr>
              <a:t>bợ</a:t>
            </a:r>
            <a:r>
              <a:rPr lang="en-US" altLang="vi-VN" sz="2400" dirty="0">
                <a:latin typeface="Arial Unicode MS" pitchFamily="34" charset="-128"/>
              </a:rPr>
              <a:t> </a:t>
            </a:r>
            <a:r>
              <a:rPr lang="en-US" altLang="vi-VN" sz="2400" dirty="0" err="1">
                <a:latin typeface="Arial Unicode MS" pitchFamily="34" charset="-128"/>
              </a:rPr>
              <a:t>chữa</a:t>
            </a:r>
            <a:r>
              <a:rPr lang="en-US" altLang="vi-VN" sz="2400" dirty="0">
                <a:latin typeface="Arial Unicode MS" pitchFamily="34" charset="-128"/>
              </a:rPr>
              <a:t> </a:t>
            </a:r>
            <a:r>
              <a:rPr lang="en-US" altLang="vi-VN" sz="2400" dirty="0" err="1">
                <a:latin typeface="Arial Unicode MS" pitchFamily="34" charset="-128"/>
              </a:rPr>
              <a:t>được</a:t>
            </a:r>
            <a:r>
              <a:rPr lang="en-US" altLang="vi-VN" sz="2400" dirty="0">
                <a:latin typeface="Arial Unicode MS" pitchFamily="34" charset="-128"/>
              </a:rPr>
              <a:t> </a:t>
            </a:r>
            <a:r>
              <a:rPr lang="en-US" altLang="vi-VN" sz="2400" dirty="0" err="1">
                <a:latin typeface="Arial Unicode MS" pitchFamily="34" charset="-128"/>
              </a:rPr>
              <a:t>bệnh</a:t>
            </a:r>
            <a:r>
              <a:rPr lang="en-US" altLang="vi-VN" sz="2400" dirty="0">
                <a:latin typeface="Arial Unicode MS" pitchFamily="34" charset="-128"/>
              </a:rPr>
              <a:t> </a:t>
            </a:r>
            <a:r>
              <a:rPr lang="en-US" altLang="vi-VN" sz="2400" dirty="0" err="1">
                <a:latin typeface="Arial Unicode MS" pitchFamily="34" charset="-128"/>
              </a:rPr>
              <a:t>gì</a:t>
            </a:r>
            <a:r>
              <a:rPr lang="en-US" altLang="vi-VN" sz="2400" dirty="0">
                <a:latin typeface="Arial Unicode MS" pitchFamily="34" charset="-128"/>
              </a:rPr>
              <a:t>?</a:t>
            </a:r>
            <a:endParaRPr lang="en-US" altLang="vi-VN" sz="2400" dirty="0">
              <a:latin typeface="Arial Unicode MS" pitchFamily="34" charset="-128"/>
              <a:cs typeface="Arial" charset="0"/>
            </a:endParaRPr>
          </a:p>
        </p:txBody>
      </p:sp>
      <p:sp>
        <p:nvSpPr>
          <p:cNvPr id="44040" name="Oval 9"/>
          <p:cNvSpPr>
            <a:spLocks noChangeArrowheads="1"/>
          </p:cNvSpPr>
          <p:nvPr/>
        </p:nvSpPr>
        <p:spPr bwMode="auto">
          <a:xfrm>
            <a:off x="914400" y="1346200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>
                <a:latin typeface="Arial Unicode MS" pitchFamily="34" charset="-128"/>
              </a:rPr>
              <a:t>1</a:t>
            </a:r>
            <a:endParaRPr lang="en-US" altLang="vi-VN">
              <a:latin typeface="Arial Unicode MS" pitchFamily="34" charset="-128"/>
              <a:cs typeface="Arial" charset="0"/>
            </a:endParaRPr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7620000" y="1333500"/>
            <a:ext cx="5334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 sz="2000" b="1">
                <a:latin typeface="Arial Unicode MS" pitchFamily="34" charset="-128"/>
                <a:sym typeface="Symbol" pitchFamily="18" charset="2"/>
              </a:rPr>
              <a:t> </a:t>
            </a:r>
            <a:r>
              <a:rPr lang="en-US" altLang="vi-VN" sz="2000">
                <a:latin typeface="Arial Unicode MS" pitchFamily="34" charset="-128"/>
              </a:rPr>
              <a:t>1</a:t>
            </a:r>
            <a:endParaRPr lang="en-US" altLang="vi-VN" sz="2000">
              <a:latin typeface="Arial Unicode MS" pitchFamily="34" charset="-128"/>
              <a:cs typeface="Arial" charset="0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390900" y="1739900"/>
            <a:ext cx="3581400" cy="401638"/>
            <a:chOff x="1758" y="5001"/>
            <a:chExt cx="5121" cy="493"/>
          </a:xfrm>
        </p:grpSpPr>
        <p:sp>
          <p:nvSpPr>
            <p:cNvPr id="49335" name="Text Box 12"/>
            <p:cNvSpPr txBox="1">
              <a:spLocks noChangeArrowheads="1"/>
            </p:cNvSpPr>
            <p:nvPr/>
          </p:nvSpPr>
          <p:spPr bwMode="auto">
            <a:xfrm>
              <a:off x="1758" y="5001"/>
              <a:ext cx="641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C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36" name="Text Box 13"/>
            <p:cNvSpPr txBox="1">
              <a:spLocks noChangeArrowheads="1"/>
            </p:cNvSpPr>
            <p:nvPr/>
          </p:nvSpPr>
          <p:spPr bwMode="auto">
            <a:xfrm>
              <a:off x="2399" y="5001"/>
              <a:ext cx="640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FF0000"/>
                  </a:solidFill>
                </a:rPr>
                <a:t>U</a:t>
              </a:r>
              <a:endParaRPr lang="en-US" altLang="vi-VN" b="1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9337" name="Text Box 14"/>
            <p:cNvSpPr txBox="1">
              <a:spLocks noChangeArrowheads="1"/>
            </p:cNvSpPr>
            <p:nvPr/>
          </p:nvSpPr>
          <p:spPr bwMode="auto">
            <a:xfrm>
              <a:off x="3039" y="5001"/>
              <a:ext cx="641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Ộ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338" name="Text Box 15"/>
            <p:cNvSpPr txBox="1">
              <a:spLocks noChangeArrowheads="1"/>
            </p:cNvSpPr>
            <p:nvPr/>
          </p:nvSpPr>
          <p:spPr bwMode="auto">
            <a:xfrm>
              <a:off x="3680" y="5001"/>
              <a:ext cx="640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N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39" name="Text Box 16"/>
            <p:cNvSpPr txBox="1">
              <a:spLocks noChangeArrowheads="1"/>
            </p:cNvSpPr>
            <p:nvPr/>
          </p:nvSpPr>
          <p:spPr bwMode="auto">
            <a:xfrm>
              <a:off x="4320" y="5001"/>
              <a:ext cx="641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T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40" name="Text Box 17"/>
            <p:cNvSpPr txBox="1">
              <a:spLocks noChangeArrowheads="1"/>
            </p:cNvSpPr>
            <p:nvPr/>
          </p:nvSpPr>
          <p:spPr bwMode="auto">
            <a:xfrm>
              <a:off x="4961" y="5001"/>
              <a:ext cx="640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R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41" name="Text Box 18"/>
            <p:cNvSpPr txBox="1">
              <a:spLocks noChangeArrowheads="1"/>
            </p:cNvSpPr>
            <p:nvPr/>
          </p:nvSpPr>
          <p:spPr bwMode="auto">
            <a:xfrm>
              <a:off x="5601" y="5001"/>
              <a:ext cx="641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Ò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42" name="Text Box 19"/>
            <p:cNvSpPr txBox="1">
              <a:spLocks noChangeArrowheads="1"/>
            </p:cNvSpPr>
            <p:nvPr/>
          </p:nvSpPr>
          <p:spPr bwMode="auto">
            <a:xfrm>
              <a:off x="6238" y="5001"/>
              <a:ext cx="641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N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944813" y="2138363"/>
            <a:ext cx="2249487" cy="401637"/>
            <a:chOff x="2448" y="960"/>
            <a:chExt cx="1282" cy="198"/>
          </a:xfrm>
        </p:grpSpPr>
        <p:sp>
          <p:nvSpPr>
            <p:cNvPr id="49330" name="Text Box 21"/>
            <p:cNvSpPr txBox="1">
              <a:spLocks noChangeArrowheads="1"/>
            </p:cNvSpPr>
            <p:nvPr/>
          </p:nvSpPr>
          <p:spPr bwMode="auto">
            <a:xfrm>
              <a:off x="2448" y="960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B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31" name="Text Box 22"/>
            <p:cNvSpPr txBox="1">
              <a:spLocks noChangeArrowheads="1"/>
            </p:cNvSpPr>
            <p:nvPr/>
          </p:nvSpPr>
          <p:spPr bwMode="auto">
            <a:xfrm>
              <a:off x="2704" y="960"/>
              <a:ext cx="257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À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32" name="Text Box 23"/>
            <p:cNvSpPr txBox="1">
              <a:spLocks noChangeArrowheads="1"/>
            </p:cNvSpPr>
            <p:nvPr/>
          </p:nvSpPr>
          <p:spPr bwMode="auto">
            <a:xfrm>
              <a:off x="2961" y="960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FF0000"/>
                  </a:solidFill>
                </a:rPr>
                <a:t>O</a:t>
              </a:r>
              <a:endParaRPr lang="en-US" altLang="vi-VN" b="1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49333" name="Text Box 24"/>
            <p:cNvSpPr txBox="1">
              <a:spLocks noChangeArrowheads="1"/>
            </p:cNvSpPr>
            <p:nvPr/>
          </p:nvSpPr>
          <p:spPr bwMode="auto">
            <a:xfrm>
              <a:off x="3217" y="960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T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34" name="Text Box 25"/>
            <p:cNvSpPr txBox="1">
              <a:spLocks noChangeArrowheads="1"/>
            </p:cNvSpPr>
            <p:nvPr/>
          </p:nvSpPr>
          <p:spPr bwMode="auto">
            <a:xfrm>
              <a:off x="3473" y="960"/>
              <a:ext cx="257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Ử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1600200" y="2501900"/>
            <a:ext cx="3581400" cy="401638"/>
            <a:chOff x="1758" y="5001"/>
            <a:chExt cx="5121" cy="493"/>
          </a:xfrm>
        </p:grpSpPr>
        <p:sp>
          <p:nvSpPr>
            <p:cNvPr id="49322" name="Text Box 27"/>
            <p:cNvSpPr txBox="1">
              <a:spLocks noChangeArrowheads="1"/>
            </p:cNvSpPr>
            <p:nvPr/>
          </p:nvSpPr>
          <p:spPr bwMode="auto">
            <a:xfrm>
              <a:off x="1758" y="5001"/>
              <a:ext cx="641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R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23" name="Text Box 28"/>
            <p:cNvSpPr txBox="1">
              <a:spLocks noChangeArrowheads="1"/>
            </p:cNvSpPr>
            <p:nvPr/>
          </p:nvSpPr>
          <p:spPr bwMode="auto">
            <a:xfrm>
              <a:off x="2399" y="5001"/>
              <a:ext cx="640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Ễ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24" name="Text Box 29"/>
            <p:cNvSpPr txBox="1">
              <a:spLocks noChangeArrowheads="1"/>
            </p:cNvSpPr>
            <p:nvPr/>
          </p:nvSpPr>
          <p:spPr bwMode="auto">
            <a:xfrm>
              <a:off x="3039" y="5001"/>
              <a:ext cx="641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T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325" name="Text Box 30"/>
            <p:cNvSpPr txBox="1">
              <a:spLocks noChangeArrowheads="1"/>
            </p:cNvSpPr>
            <p:nvPr/>
          </p:nvSpPr>
          <p:spPr bwMode="auto">
            <a:xfrm>
              <a:off x="3680" y="5001"/>
              <a:ext cx="640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H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26" name="Text Box 31"/>
            <p:cNvSpPr txBox="1">
              <a:spLocks noChangeArrowheads="1"/>
            </p:cNvSpPr>
            <p:nvPr/>
          </p:nvSpPr>
          <p:spPr bwMode="auto">
            <a:xfrm>
              <a:off x="4320" y="5001"/>
              <a:ext cx="641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Â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27" name="Text Box 32"/>
            <p:cNvSpPr txBox="1">
              <a:spLocks noChangeArrowheads="1"/>
            </p:cNvSpPr>
            <p:nvPr/>
          </p:nvSpPr>
          <p:spPr bwMode="auto">
            <a:xfrm>
              <a:off x="4961" y="5001"/>
              <a:ext cx="640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FF0000"/>
                  </a:solidFill>
                </a:rPr>
                <a:t>N</a:t>
              </a:r>
              <a:endParaRPr lang="en-US" altLang="vi-VN" b="1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9328" name="Text Box 33"/>
            <p:cNvSpPr txBox="1">
              <a:spLocks noChangeArrowheads="1"/>
            </p:cNvSpPr>
            <p:nvPr/>
          </p:nvSpPr>
          <p:spPr bwMode="auto">
            <a:xfrm>
              <a:off x="5601" y="5001"/>
              <a:ext cx="641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L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29" name="Text Box 34"/>
            <p:cNvSpPr txBox="1">
              <a:spLocks noChangeArrowheads="1"/>
            </p:cNvSpPr>
            <p:nvPr/>
          </p:nvSpPr>
          <p:spPr bwMode="auto">
            <a:xfrm>
              <a:off x="6238" y="5001"/>
              <a:ext cx="641" cy="4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Á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3390900" y="2895600"/>
            <a:ext cx="4038600" cy="401638"/>
            <a:chOff x="2448" y="1680"/>
            <a:chExt cx="2304" cy="198"/>
          </a:xfrm>
        </p:grpSpPr>
        <p:sp>
          <p:nvSpPr>
            <p:cNvPr id="49313" name="Text Box 36"/>
            <p:cNvSpPr txBox="1">
              <a:spLocks noChangeArrowheads="1"/>
            </p:cNvSpPr>
            <p:nvPr/>
          </p:nvSpPr>
          <p:spPr bwMode="auto">
            <a:xfrm>
              <a:off x="2448" y="1680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N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14" name="Text Box 37"/>
            <p:cNvSpPr txBox="1">
              <a:spLocks noChangeArrowheads="1"/>
            </p:cNvSpPr>
            <p:nvPr/>
          </p:nvSpPr>
          <p:spPr bwMode="auto">
            <a:xfrm>
              <a:off x="2704" y="1680"/>
              <a:ext cx="257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FF0000"/>
                  </a:solidFill>
                </a:rPr>
                <a:t>G</a:t>
              </a:r>
              <a:endParaRPr lang="en-US" altLang="vi-VN" b="1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9315" name="Text Box 38"/>
            <p:cNvSpPr txBox="1">
              <a:spLocks noChangeArrowheads="1"/>
            </p:cNvSpPr>
            <p:nvPr/>
          </p:nvSpPr>
          <p:spPr bwMode="auto">
            <a:xfrm>
              <a:off x="2961" y="1680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U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316" name="Text Box 39"/>
            <p:cNvSpPr txBox="1">
              <a:spLocks noChangeArrowheads="1"/>
            </p:cNvSpPr>
            <p:nvPr/>
          </p:nvSpPr>
          <p:spPr bwMode="auto">
            <a:xfrm>
              <a:off x="3217" y="1680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Y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17" name="Text Box 40"/>
            <p:cNvSpPr txBox="1">
              <a:spLocks noChangeArrowheads="1"/>
            </p:cNvSpPr>
            <p:nvPr/>
          </p:nvSpPr>
          <p:spPr bwMode="auto">
            <a:xfrm>
              <a:off x="3473" y="1680"/>
              <a:ext cx="257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Ê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18" name="Text Box 41"/>
            <p:cNvSpPr txBox="1">
              <a:spLocks noChangeArrowheads="1"/>
            </p:cNvSpPr>
            <p:nvPr/>
          </p:nvSpPr>
          <p:spPr bwMode="auto">
            <a:xfrm>
              <a:off x="3730" y="1680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N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19" name="Text Box 42"/>
            <p:cNvSpPr txBox="1">
              <a:spLocks noChangeArrowheads="1"/>
            </p:cNvSpPr>
            <p:nvPr/>
          </p:nvSpPr>
          <p:spPr bwMode="auto">
            <a:xfrm>
              <a:off x="3986" y="1680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T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20" name="Text Box 43"/>
            <p:cNvSpPr txBox="1">
              <a:spLocks noChangeArrowheads="1"/>
            </p:cNvSpPr>
            <p:nvPr/>
          </p:nvSpPr>
          <p:spPr bwMode="auto">
            <a:xfrm>
              <a:off x="4241" y="1680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Ả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21" name="Text Box 44"/>
            <p:cNvSpPr txBox="1">
              <a:spLocks noChangeArrowheads="1"/>
            </p:cNvSpPr>
            <p:nvPr/>
          </p:nvSpPr>
          <p:spPr bwMode="auto">
            <a:xfrm>
              <a:off x="4496" y="1680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N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3833813" y="3289300"/>
            <a:ext cx="1792287" cy="401638"/>
            <a:chOff x="2544" y="1920"/>
            <a:chExt cx="1025" cy="198"/>
          </a:xfrm>
        </p:grpSpPr>
        <p:sp>
          <p:nvSpPr>
            <p:cNvPr id="49309" name="Text Box 46"/>
            <p:cNvSpPr txBox="1">
              <a:spLocks noChangeArrowheads="1"/>
            </p:cNvSpPr>
            <p:nvPr/>
          </p:nvSpPr>
          <p:spPr bwMode="auto">
            <a:xfrm>
              <a:off x="2544" y="1920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FF0000"/>
                  </a:solidFill>
                </a:rPr>
                <a:t>X</a:t>
              </a:r>
              <a:endParaRPr lang="en-US" altLang="vi-VN" b="1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9310" name="Text Box 47"/>
            <p:cNvSpPr txBox="1">
              <a:spLocks noChangeArrowheads="1"/>
            </p:cNvSpPr>
            <p:nvPr/>
          </p:nvSpPr>
          <p:spPr bwMode="auto">
            <a:xfrm>
              <a:off x="2800" y="1920"/>
              <a:ext cx="257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A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11" name="Text Box 48"/>
            <p:cNvSpPr txBox="1">
              <a:spLocks noChangeArrowheads="1"/>
            </p:cNvSpPr>
            <p:nvPr/>
          </p:nvSpPr>
          <p:spPr bwMode="auto">
            <a:xfrm>
              <a:off x="3057" y="1920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N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312" name="Text Box 49"/>
            <p:cNvSpPr txBox="1">
              <a:spLocks noChangeArrowheads="1"/>
            </p:cNvSpPr>
            <p:nvPr/>
          </p:nvSpPr>
          <p:spPr bwMode="auto">
            <a:xfrm>
              <a:off x="3313" y="1920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H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2946400" y="3687763"/>
            <a:ext cx="3124200" cy="401637"/>
            <a:chOff x="336" y="1392"/>
            <a:chExt cx="1794" cy="198"/>
          </a:xfrm>
        </p:grpSpPr>
        <p:sp>
          <p:nvSpPr>
            <p:cNvPr id="49302" name="Text Box 51"/>
            <p:cNvSpPr txBox="1">
              <a:spLocks noChangeArrowheads="1"/>
            </p:cNvSpPr>
            <p:nvPr/>
          </p:nvSpPr>
          <p:spPr bwMode="auto">
            <a:xfrm>
              <a:off x="336" y="1392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S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03" name="Text Box 52"/>
            <p:cNvSpPr txBox="1">
              <a:spLocks noChangeArrowheads="1"/>
            </p:cNvSpPr>
            <p:nvPr/>
          </p:nvSpPr>
          <p:spPr bwMode="auto">
            <a:xfrm>
              <a:off x="592" y="1392"/>
              <a:ext cx="257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Ỏ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04" name="Text Box 53"/>
            <p:cNvSpPr txBox="1">
              <a:spLocks noChangeArrowheads="1"/>
            </p:cNvSpPr>
            <p:nvPr/>
          </p:nvSpPr>
          <p:spPr bwMode="auto">
            <a:xfrm>
              <a:off x="849" y="1392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FF0000"/>
                  </a:solidFill>
                </a:rPr>
                <a:t>I</a:t>
              </a:r>
              <a:endParaRPr lang="en-US" altLang="vi-VN" b="1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49305" name="Text Box 54"/>
            <p:cNvSpPr txBox="1">
              <a:spLocks noChangeArrowheads="1"/>
            </p:cNvSpPr>
            <p:nvPr/>
          </p:nvSpPr>
          <p:spPr bwMode="auto">
            <a:xfrm>
              <a:off x="1105" y="1392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T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06" name="Text Box 55"/>
            <p:cNvSpPr txBox="1">
              <a:spLocks noChangeArrowheads="1"/>
            </p:cNvSpPr>
            <p:nvPr/>
          </p:nvSpPr>
          <p:spPr bwMode="auto">
            <a:xfrm>
              <a:off x="1361" y="1392"/>
              <a:ext cx="257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H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07" name="Text Box 56"/>
            <p:cNvSpPr txBox="1">
              <a:spLocks noChangeArrowheads="1"/>
            </p:cNvSpPr>
            <p:nvPr/>
          </p:nvSpPr>
          <p:spPr bwMode="auto">
            <a:xfrm>
              <a:off x="1618" y="1392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Ậ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08" name="Text Box 57"/>
            <p:cNvSpPr txBox="1">
              <a:spLocks noChangeArrowheads="1"/>
            </p:cNvSpPr>
            <p:nvPr/>
          </p:nvSpPr>
          <p:spPr bwMode="auto">
            <a:xfrm>
              <a:off x="1874" y="1392"/>
              <a:ext cx="25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N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2057400" y="1346200"/>
            <a:ext cx="3125788" cy="401638"/>
            <a:chOff x="2208" y="912"/>
            <a:chExt cx="1969" cy="253"/>
          </a:xfrm>
        </p:grpSpPr>
        <p:sp>
          <p:nvSpPr>
            <p:cNvPr id="49295" name="Text Box 59"/>
            <p:cNvSpPr txBox="1">
              <a:spLocks noChangeArrowheads="1"/>
            </p:cNvSpPr>
            <p:nvPr/>
          </p:nvSpPr>
          <p:spPr bwMode="auto">
            <a:xfrm>
              <a:off x="2208" y="912"/>
              <a:ext cx="281" cy="25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M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96" name="Text Box 60"/>
            <p:cNvSpPr txBox="1">
              <a:spLocks noChangeArrowheads="1"/>
            </p:cNvSpPr>
            <p:nvPr/>
          </p:nvSpPr>
          <p:spPr bwMode="auto">
            <a:xfrm>
              <a:off x="2489" y="912"/>
              <a:ext cx="282" cy="25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Ạ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97" name="Text Box 61"/>
            <p:cNvSpPr txBox="1">
              <a:spLocks noChangeArrowheads="1"/>
            </p:cNvSpPr>
            <p:nvPr/>
          </p:nvSpPr>
          <p:spPr bwMode="auto">
            <a:xfrm>
              <a:off x="2771" y="912"/>
              <a:ext cx="281" cy="25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C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98" name="Text Box 62"/>
            <p:cNvSpPr txBox="1">
              <a:spLocks noChangeArrowheads="1"/>
            </p:cNvSpPr>
            <p:nvPr/>
          </p:nvSpPr>
          <p:spPr bwMode="auto">
            <a:xfrm>
              <a:off x="3052" y="912"/>
              <a:ext cx="281" cy="25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H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99" name="Text Box 63"/>
            <p:cNvSpPr txBox="1">
              <a:spLocks noChangeArrowheads="1"/>
            </p:cNvSpPr>
            <p:nvPr/>
          </p:nvSpPr>
          <p:spPr bwMode="auto">
            <a:xfrm>
              <a:off x="3333" y="912"/>
              <a:ext cx="281" cy="25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FF0000"/>
                  </a:solidFill>
                </a:rPr>
                <a:t>D</a:t>
              </a:r>
              <a:endParaRPr lang="en-US" altLang="vi-VN" b="1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9300" name="Text Box 64"/>
            <p:cNvSpPr txBox="1">
              <a:spLocks noChangeArrowheads="1"/>
            </p:cNvSpPr>
            <p:nvPr/>
          </p:nvSpPr>
          <p:spPr bwMode="auto">
            <a:xfrm>
              <a:off x="3614" y="912"/>
              <a:ext cx="282" cy="25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charset="0"/>
                <a:buNone/>
              </a:pPr>
              <a:r>
                <a:rPr lang="en-US" altLang="vi-VN" b="1"/>
                <a:t>Ẫ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301" name="Text Box 65"/>
            <p:cNvSpPr txBox="1">
              <a:spLocks noChangeArrowheads="1"/>
            </p:cNvSpPr>
            <p:nvPr/>
          </p:nvSpPr>
          <p:spPr bwMode="auto">
            <a:xfrm>
              <a:off x="3896" y="912"/>
              <a:ext cx="281" cy="25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N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2057400" y="1333500"/>
            <a:ext cx="3125788" cy="401638"/>
            <a:chOff x="2208" y="1331"/>
            <a:chExt cx="1969" cy="253"/>
          </a:xfrm>
        </p:grpSpPr>
        <p:sp>
          <p:nvSpPr>
            <p:cNvPr id="49288" name="Text Box 67"/>
            <p:cNvSpPr txBox="1">
              <a:spLocks noChangeArrowheads="1"/>
            </p:cNvSpPr>
            <p:nvPr/>
          </p:nvSpPr>
          <p:spPr bwMode="auto">
            <a:xfrm>
              <a:off x="2208" y="1331"/>
              <a:ext cx="281" cy="2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89" name="Text Box 68"/>
            <p:cNvSpPr txBox="1">
              <a:spLocks noChangeArrowheads="1"/>
            </p:cNvSpPr>
            <p:nvPr/>
          </p:nvSpPr>
          <p:spPr bwMode="auto">
            <a:xfrm>
              <a:off x="2489" y="1331"/>
              <a:ext cx="282" cy="2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90" name="Text Box 69"/>
            <p:cNvSpPr txBox="1">
              <a:spLocks noChangeArrowheads="1"/>
            </p:cNvSpPr>
            <p:nvPr/>
          </p:nvSpPr>
          <p:spPr bwMode="auto">
            <a:xfrm>
              <a:off x="2771" y="1331"/>
              <a:ext cx="281" cy="2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91" name="Text Box 70"/>
            <p:cNvSpPr txBox="1">
              <a:spLocks noChangeArrowheads="1"/>
            </p:cNvSpPr>
            <p:nvPr/>
          </p:nvSpPr>
          <p:spPr bwMode="auto">
            <a:xfrm>
              <a:off x="3052" y="1331"/>
              <a:ext cx="281" cy="2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92" name="Text Box 71"/>
            <p:cNvSpPr txBox="1">
              <a:spLocks noChangeArrowheads="1"/>
            </p:cNvSpPr>
            <p:nvPr/>
          </p:nvSpPr>
          <p:spPr bwMode="auto">
            <a:xfrm>
              <a:off x="3333" y="1331"/>
              <a:ext cx="281" cy="2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93" name="Text Box 72"/>
            <p:cNvSpPr txBox="1">
              <a:spLocks noChangeArrowheads="1"/>
            </p:cNvSpPr>
            <p:nvPr/>
          </p:nvSpPr>
          <p:spPr bwMode="auto">
            <a:xfrm>
              <a:off x="3614" y="1331"/>
              <a:ext cx="282" cy="2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94" name="Text Box 73"/>
            <p:cNvSpPr txBox="1">
              <a:spLocks noChangeArrowheads="1"/>
            </p:cNvSpPr>
            <p:nvPr/>
          </p:nvSpPr>
          <p:spPr bwMode="auto">
            <a:xfrm>
              <a:off x="3896" y="1331"/>
              <a:ext cx="281" cy="2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</p:grpSp>
      <p:sp>
        <p:nvSpPr>
          <p:cNvPr id="89091" name="Oval 3"/>
          <p:cNvSpPr>
            <a:spLocks noChangeArrowheads="1"/>
          </p:cNvSpPr>
          <p:nvPr/>
        </p:nvSpPr>
        <p:spPr bwMode="auto">
          <a:xfrm>
            <a:off x="1828800" y="304800"/>
            <a:ext cx="5486400" cy="762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en-US" altLang="vi-VN" sz="3200" b="1" dirty="0" err="1">
                <a:solidFill>
                  <a:srgbClr val="0066FF"/>
                </a:solidFill>
                <a:latin typeface="Times New Roman" pitchFamily="18" charset="0"/>
              </a:rPr>
              <a:t>Trò</a:t>
            </a:r>
            <a:r>
              <a:rPr lang="en-US" altLang="vi-VN" sz="32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66FF"/>
                </a:solidFill>
                <a:latin typeface="Times New Roman" pitchFamily="18" charset="0"/>
              </a:rPr>
              <a:t>chơi</a:t>
            </a:r>
            <a:r>
              <a:rPr lang="en-US" altLang="vi-VN" sz="3200" b="1" dirty="0">
                <a:solidFill>
                  <a:srgbClr val="0066FF"/>
                </a:solidFill>
                <a:latin typeface="Times New Roman" pitchFamily="18" charset="0"/>
              </a:rPr>
              <a:t> ô </a:t>
            </a:r>
            <a:r>
              <a:rPr lang="en-US" altLang="vi-VN" sz="3200" b="1" dirty="0" err="1">
                <a:solidFill>
                  <a:srgbClr val="0066FF"/>
                </a:solidFill>
                <a:latin typeface="Times New Roman" pitchFamily="18" charset="0"/>
              </a:rPr>
              <a:t>chữ</a:t>
            </a:r>
            <a:endParaRPr lang="en-US" altLang="vi-VN" sz="3200" b="1" dirty="0">
              <a:solidFill>
                <a:srgbClr val="0066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106" name="Oval 75"/>
          <p:cNvSpPr>
            <a:spLocks noChangeArrowheads="1"/>
          </p:cNvSpPr>
          <p:nvPr/>
        </p:nvSpPr>
        <p:spPr bwMode="auto">
          <a:xfrm>
            <a:off x="914400" y="1739900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>
                <a:latin typeface="Arial Unicode MS" pitchFamily="34" charset="-128"/>
              </a:rPr>
              <a:t>2</a:t>
            </a:r>
            <a:endParaRPr lang="en-US" altLang="vi-VN">
              <a:latin typeface="Arial Unicode MS" pitchFamily="34" charset="-128"/>
              <a:cs typeface="Arial" charset="0"/>
            </a:endParaRPr>
          </a:p>
        </p:txBody>
      </p:sp>
      <p:sp>
        <p:nvSpPr>
          <p:cNvPr id="44107" name="Oval 76"/>
          <p:cNvSpPr>
            <a:spLocks noChangeArrowheads="1"/>
          </p:cNvSpPr>
          <p:nvPr/>
        </p:nvSpPr>
        <p:spPr bwMode="auto">
          <a:xfrm>
            <a:off x="914400" y="2120900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>
                <a:latin typeface="Arial Unicode MS" pitchFamily="34" charset="-128"/>
              </a:rPr>
              <a:t>3</a:t>
            </a:r>
            <a:endParaRPr lang="en-US" altLang="vi-VN">
              <a:latin typeface="Arial Unicode MS" pitchFamily="34" charset="-128"/>
              <a:cs typeface="Arial" charset="0"/>
            </a:endParaRPr>
          </a:p>
        </p:txBody>
      </p:sp>
      <p:sp>
        <p:nvSpPr>
          <p:cNvPr id="44108" name="Oval 77"/>
          <p:cNvSpPr>
            <a:spLocks noChangeArrowheads="1"/>
          </p:cNvSpPr>
          <p:nvPr/>
        </p:nvSpPr>
        <p:spPr bwMode="auto">
          <a:xfrm>
            <a:off x="914400" y="2501900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>
                <a:latin typeface="Arial Unicode MS" pitchFamily="34" charset="-128"/>
              </a:rPr>
              <a:t>4</a:t>
            </a:r>
            <a:endParaRPr lang="en-US" altLang="vi-VN">
              <a:latin typeface="Arial Unicode MS" pitchFamily="34" charset="-128"/>
              <a:cs typeface="Arial" charset="0"/>
            </a:endParaRPr>
          </a:p>
        </p:txBody>
      </p:sp>
      <p:sp>
        <p:nvSpPr>
          <p:cNvPr id="44109" name="Oval 78"/>
          <p:cNvSpPr>
            <a:spLocks noChangeArrowheads="1"/>
          </p:cNvSpPr>
          <p:nvPr/>
        </p:nvSpPr>
        <p:spPr bwMode="auto">
          <a:xfrm>
            <a:off x="914400" y="2895600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>
                <a:latin typeface="Arial Unicode MS" pitchFamily="34" charset="-128"/>
              </a:rPr>
              <a:t>5</a:t>
            </a:r>
            <a:endParaRPr lang="en-US" altLang="vi-VN">
              <a:latin typeface="Arial Unicode MS" pitchFamily="34" charset="-128"/>
              <a:cs typeface="Arial" charset="0"/>
            </a:endParaRPr>
          </a:p>
        </p:txBody>
      </p:sp>
      <p:sp>
        <p:nvSpPr>
          <p:cNvPr id="44110" name="Oval 79"/>
          <p:cNvSpPr>
            <a:spLocks noChangeArrowheads="1"/>
          </p:cNvSpPr>
          <p:nvPr/>
        </p:nvSpPr>
        <p:spPr bwMode="auto">
          <a:xfrm>
            <a:off x="914400" y="3276600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>
                <a:latin typeface="Arial Unicode MS" pitchFamily="34" charset="-128"/>
              </a:rPr>
              <a:t>6</a:t>
            </a:r>
            <a:endParaRPr lang="en-US" altLang="vi-VN">
              <a:latin typeface="Arial Unicode MS" pitchFamily="34" charset="-128"/>
              <a:cs typeface="Arial" charset="0"/>
            </a:endParaRPr>
          </a:p>
        </p:txBody>
      </p:sp>
      <p:sp>
        <p:nvSpPr>
          <p:cNvPr id="44111" name="Oval 80"/>
          <p:cNvSpPr>
            <a:spLocks noChangeArrowheads="1"/>
          </p:cNvSpPr>
          <p:nvPr/>
        </p:nvSpPr>
        <p:spPr bwMode="auto">
          <a:xfrm>
            <a:off x="914400" y="3657600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 dirty="0">
                <a:latin typeface="Arial Unicode MS" pitchFamily="34" charset="-128"/>
              </a:rPr>
              <a:t>7</a:t>
            </a:r>
            <a:endParaRPr lang="en-US" altLang="vi-VN" dirty="0">
              <a:latin typeface="Arial Unicode MS" pitchFamily="34" charset="-128"/>
              <a:cs typeface="Arial" charset="0"/>
            </a:endParaRPr>
          </a:p>
        </p:txBody>
      </p: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3846513" y="3294063"/>
            <a:ext cx="1792287" cy="401637"/>
            <a:chOff x="2544" y="1920"/>
            <a:chExt cx="1025" cy="198"/>
          </a:xfrm>
        </p:grpSpPr>
        <p:sp>
          <p:nvSpPr>
            <p:cNvPr id="49284" name="Text Box 82"/>
            <p:cNvSpPr txBox="1">
              <a:spLocks noChangeArrowheads="1"/>
            </p:cNvSpPr>
            <p:nvPr/>
          </p:nvSpPr>
          <p:spPr bwMode="auto">
            <a:xfrm>
              <a:off x="2544" y="1920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85" name="Text Box 83"/>
            <p:cNvSpPr txBox="1">
              <a:spLocks noChangeArrowheads="1"/>
            </p:cNvSpPr>
            <p:nvPr/>
          </p:nvSpPr>
          <p:spPr bwMode="auto">
            <a:xfrm>
              <a:off x="2800" y="1920"/>
              <a:ext cx="257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86" name="Text Box 84"/>
            <p:cNvSpPr txBox="1">
              <a:spLocks noChangeArrowheads="1"/>
            </p:cNvSpPr>
            <p:nvPr/>
          </p:nvSpPr>
          <p:spPr bwMode="auto">
            <a:xfrm>
              <a:off x="3057" y="1920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 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287" name="Text Box 85"/>
            <p:cNvSpPr txBox="1">
              <a:spLocks noChangeArrowheads="1"/>
            </p:cNvSpPr>
            <p:nvPr/>
          </p:nvSpPr>
          <p:spPr bwMode="auto">
            <a:xfrm>
              <a:off x="3313" y="1920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16" name="Group 86"/>
          <p:cNvGrpSpPr>
            <a:grpSpLocks/>
          </p:cNvGrpSpPr>
          <p:nvPr/>
        </p:nvGrpSpPr>
        <p:grpSpPr bwMode="auto">
          <a:xfrm>
            <a:off x="3390900" y="1739900"/>
            <a:ext cx="3581400" cy="401638"/>
            <a:chOff x="1758" y="5001"/>
            <a:chExt cx="5121" cy="493"/>
          </a:xfrm>
        </p:grpSpPr>
        <p:sp>
          <p:nvSpPr>
            <p:cNvPr id="49276" name="Text Box 87"/>
            <p:cNvSpPr txBox="1">
              <a:spLocks noChangeArrowheads="1"/>
            </p:cNvSpPr>
            <p:nvPr/>
          </p:nvSpPr>
          <p:spPr bwMode="auto">
            <a:xfrm>
              <a:off x="1758" y="5001"/>
              <a:ext cx="641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77" name="Text Box 88"/>
            <p:cNvSpPr txBox="1">
              <a:spLocks noChangeArrowheads="1"/>
            </p:cNvSpPr>
            <p:nvPr/>
          </p:nvSpPr>
          <p:spPr bwMode="auto">
            <a:xfrm>
              <a:off x="2399" y="5001"/>
              <a:ext cx="640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78" name="Text Box 89"/>
            <p:cNvSpPr txBox="1">
              <a:spLocks noChangeArrowheads="1"/>
            </p:cNvSpPr>
            <p:nvPr/>
          </p:nvSpPr>
          <p:spPr bwMode="auto">
            <a:xfrm>
              <a:off x="3039" y="5001"/>
              <a:ext cx="641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 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279" name="Text Box 90"/>
            <p:cNvSpPr txBox="1">
              <a:spLocks noChangeArrowheads="1"/>
            </p:cNvSpPr>
            <p:nvPr/>
          </p:nvSpPr>
          <p:spPr bwMode="auto">
            <a:xfrm>
              <a:off x="3680" y="5001"/>
              <a:ext cx="640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80" name="Text Box 91"/>
            <p:cNvSpPr txBox="1">
              <a:spLocks noChangeArrowheads="1"/>
            </p:cNvSpPr>
            <p:nvPr/>
          </p:nvSpPr>
          <p:spPr bwMode="auto">
            <a:xfrm>
              <a:off x="4320" y="5001"/>
              <a:ext cx="641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81" name="Text Box 92"/>
            <p:cNvSpPr txBox="1">
              <a:spLocks noChangeArrowheads="1"/>
            </p:cNvSpPr>
            <p:nvPr/>
          </p:nvSpPr>
          <p:spPr bwMode="auto">
            <a:xfrm>
              <a:off x="4961" y="5001"/>
              <a:ext cx="640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82" name="Text Box 93"/>
            <p:cNvSpPr txBox="1">
              <a:spLocks noChangeArrowheads="1"/>
            </p:cNvSpPr>
            <p:nvPr/>
          </p:nvSpPr>
          <p:spPr bwMode="auto">
            <a:xfrm>
              <a:off x="5601" y="5001"/>
              <a:ext cx="641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83" name="Text Box 94"/>
            <p:cNvSpPr txBox="1">
              <a:spLocks noChangeArrowheads="1"/>
            </p:cNvSpPr>
            <p:nvPr/>
          </p:nvSpPr>
          <p:spPr bwMode="auto">
            <a:xfrm>
              <a:off x="6238" y="5001"/>
              <a:ext cx="641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2946400" y="2133600"/>
            <a:ext cx="2249488" cy="347663"/>
            <a:chOff x="2448" y="960"/>
            <a:chExt cx="1282" cy="198"/>
          </a:xfrm>
        </p:grpSpPr>
        <p:sp>
          <p:nvSpPr>
            <p:cNvPr id="49271" name="Text Box 96"/>
            <p:cNvSpPr txBox="1">
              <a:spLocks noChangeArrowheads="1"/>
            </p:cNvSpPr>
            <p:nvPr/>
          </p:nvSpPr>
          <p:spPr bwMode="auto">
            <a:xfrm>
              <a:off x="2448" y="960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72" name="Text Box 97"/>
            <p:cNvSpPr txBox="1">
              <a:spLocks noChangeArrowheads="1"/>
            </p:cNvSpPr>
            <p:nvPr/>
          </p:nvSpPr>
          <p:spPr bwMode="auto">
            <a:xfrm>
              <a:off x="2704" y="960"/>
              <a:ext cx="257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73" name="Text Box 98"/>
            <p:cNvSpPr txBox="1">
              <a:spLocks noChangeArrowheads="1"/>
            </p:cNvSpPr>
            <p:nvPr/>
          </p:nvSpPr>
          <p:spPr bwMode="auto">
            <a:xfrm>
              <a:off x="2961" y="960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 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274" name="Text Box 99"/>
            <p:cNvSpPr txBox="1">
              <a:spLocks noChangeArrowheads="1"/>
            </p:cNvSpPr>
            <p:nvPr/>
          </p:nvSpPr>
          <p:spPr bwMode="auto">
            <a:xfrm>
              <a:off x="3217" y="960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75" name="Text Box 100"/>
            <p:cNvSpPr txBox="1">
              <a:spLocks noChangeArrowheads="1"/>
            </p:cNvSpPr>
            <p:nvPr/>
          </p:nvSpPr>
          <p:spPr bwMode="auto">
            <a:xfrm>
              <a:off x="3473" y="960"/>
              <a:ext cx="257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18" name="Group 101"/>
          <p:cNvGrpSpPr>
            <a:grpSpLocks/>
          </p:cNvGrpSpPr>
          <p:nvPr/>
        </p:nvGrpSpPr>
        <p:grpSpPr bwMode="auto">
          <a:xfrm>
            <a:off x="1600200" y="2514600"/>
            <a:ext cx="3581400" cy="401638"/>
            <a:chOff x="1758" y="5001"/>
            <a:chExt cx="5121" cy="493"/>
          </a:xfrm>
        </p:grpSpPr>
        <p:sp>
          <p:nvSpPr>
            <p:cNvPr id="49263" name="Text Box 102"/>
            <p:cNvSpPr txBox="1">
              <a:spLocks noChangeArrowheads="1"/>
            </p:cNvSpPr>
            <p:nvPr/>
          </p:nvSpPr>
          <p:spPr bwMode="auto">
            <a:xfrm>
              <a:off x="1758" y="5001"/>
              <a:ext cx="641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64" name="Text Box 103"/>
            <p:cNvSpPr txBox="1">
              <a:spLocks noChangeArrowheads="1"/>
            </p:cNvSpPr>
            <p:nvPr/>
          </p:nvSpPr>
          <p:spPr bwMode="auto">
            <a:xfrm>
              <a:off x="2399" y="5001"/>
              <a:ext cx="640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65" name="Text Box 104"/>
            <p:cNvSpPr txBox="1">
              <a:spLocks noChangeArrowheads="1"/>
            </p:cNvSpPr>
            <p:nvPr/>
          </p:nvSpPr>
          <p:spPr bwMode="auto">
            <a:xfrm>
              <a:off x="3039" y="5001"/>
              <a:ext cx="641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 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266" name="Text Box 105"/>
            <p:cNvSpPr txBox="1">
              <a:spLocks noChangeArrowheads="1"/>
            </p:cNvSpPr>
            <p:nvPr/>
          </p:nvSpPr>
          <p:spPr bwMode="auto">
            <a:xfrm>
              <a:off x="3680" y="5001"/>
              <a:ext cx="640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67" name="Text Box 106"/>
            <p:cNvSpPr txBox="1">
              <a:spLocks noChangeArrowheads="1"/>
            </p:cNvSpPr>
            <p:nvPr/>
          </p:nvSpPr>
          <p:spPr bwMode="auto">
            <a:xfrm>
              <a:off x="4320" y="5001"/>
              <a:ext cx="641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68" name="Text Box 107"/>
            <p:cNvSpPr txBox="1">
              <a:spLocks noChangeArrowheads="1"/>
            </p:cNvSpPr>
            <p:nvPr/>
          </p:nvSpPr>
          <p:spPr bwMode="auto">
            <a:xfrm>
              <a:off x="4961" y="5001"/>
              <a:ext cx="640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69" name="Text Box 108"/>
            <p:cNvSpPr txBox="1">
              <a:spLocks noChangeArrowheads="1"/>
            </p:cNvSpPr>
            <p:nvPr/>
          </p:nvSpPr>
          <p:spPr bwMode="auto">
            <a:xfrm>
              <a:off x="5601" y="5001"/>
              <a:ext cx="641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70" name="Text Box 109"/>
            <p:cNvSpPr txBox="1">
              <a:spLocks noChangeArrowheads="1"/>
            </p:cNvSpPr>
            <p:nvPr/>
          </p:nvSpPr>
          <p:spPr bwMode="auto">
            <a:xfrm>
              <a:off x="6238" y="5001"/>
              <a:ext cx="641" cy="49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19" name="Group 110"/>
          <p:cNvGrpSpPr>
            <a:grpSpLocks/>
          </p:cNvGrpSpPr>
          <p:nvPr/>
        </p:nvGrpSpPr>
        <p:grpSpPr bwMode="auto">
          <a:xfrm>
            <a:off x="3390900" y="2895600"/>
            <a:ext cx="4038600" cy="401638"/>
            <a:chOff x="2448" y="1680"/>
            <a:chExt cx="2304" cy="198"/>
          </a:xfrm>
        </p:grpSpPr>
        <p:sp>
          <p:nvSpPr>
            <p:cNvPr id="49254" name="Text Box 111"/>
            <p:cNvSpPr txBox="1">
              <a:spLocks noChangeArrowheads="1"/>
            </p:cNvSpPr>
            <p:nvPr/>
          </p:nvSpPr>
          <p:spPr bwMode="auto">
            <a:xfrm>
              <a:off x="2448" y="1680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55" name="Text Box 112"/>
            <p:cNvSpPr txBox="1">
              <a:spLocks noChangeArrowheads="1"/>
            </p:cNvSpPr>
            <p:nvPr/>
          </p:nvSpPr>
          <p:spPr bwMode="auto">
            <a:xfrm>
              <a:off x="2704" y="1680"/>
              <a:ext cx="257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56" name="Text Box 113"/>
            <p:cNvSpPr txBox="1">
              <a:spLocks noChangeArrowheads="1"/>
            </p:cNvSpPr>
            <p:nvPr/>
          </p:nvSpPr>
          <p:spPr bwMode="auto">
            <a:xfrm>
              <a:off x="2961" y="1680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 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257" name="Text Box 114"/>
            <p:cNvSpPr txBox="1">
              <a:spLocks noChangeArrowheads="1"/>
            </p:cNvSpPr>
            <p:nvPr/>
          </p:nvSpPr>
          <p:spPr bwMode="auto">
            <a:xfrm>
              <a:off x="3217" y="1680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58" name="Text Box 115"/>
            <p:cNvSpPr txBox="1">
              <a:spLocks noChangeArrowheads="1"/>
            </p:cNvSpPr>
            <p:nvPr/>
          </p:nvSpPr>
          <p:spPr bwMode="auto">
            <a:xfrm>
              <a:off x="3473" y="1680"/>
              <a:ext cx="257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59" name="Text Box 116"/>
            <p:cNvSpPr txBox="1">
              <a:spLocks noChangeArrowheads="1"/>
            </p:cNvSpPr>
            <p:nvPr/>
          </p:nvSpPr>
          <p:spPr bwMode="auto">
            <a:xfrm>
              <a:off x="3730" y="1680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60" name="Text Box 117"/>
            <p:cNvSpPr txBox="1">
              <a:spLocks noChangeArrowheads="1"/>
            </p:cNvSpPr>
            <p:nvPr/>
          </p:nvSpPr>
          <p:spPr bwMode="auto">
            <a:xfrm>
              <a:off x="3986" y="1680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61" name="Text Box 118"/>
            <p:cNvSpPr txBox="1">
              <a:spLocks noChangeArrowheads="1"/>
            </p:cNvSpPr>
            <p:nvPr/>
          </p:nvSpPr>
          <p:spPr bwMode="auto">
            <a:xfrm>
              <a:off x="4241" y="1680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62" name="Text Box 119"/>
            <p:cNvSpPr txBox="1">
              <a:spLocks noChangeArrowheads="1"/>
            </p:cNvSpPr>
            <p:nvPr/>
          </p:nvSpPr>
          <p:spPr bwMode="auto">
            <a:xfrm>
              <a:off x="4496" y="1680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20" name="Group 120"/>
          <p:cNvGrpSpPr>
            <a:grpSpLocks/>
          </p:cNvGrpSpPr>
          <p:nvPr/>
        </p:nvGrpSpPr>
        <p:grpSpPr bwMode="auto">
          <a:xfrm>
            <a:off x="2946400" y="3675063"/>
            <a:ext cx="3124200" cy="401637"/>
            <a:chOff x="336" y="1392"/>
            <a:chExt cx="1794" cy="198"/>
          </a:xfrm>
        </p:grpSpPr>
        <p:sp>
          <p:nvSpPr>
            <p:cNvPr id="49247" name="Text Box 121"/>
            <p:cNvSpPr txBox="1">
              <a:spLocks noChangeArrowheads="1"/>
            </p:cNvSpPr>
            <p:nvPr/>
          </p:nvSpPr>
          <p:spPr bwMode="auto">
            <a:xfrm>
              <a:off x="336" y="1392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48" name="Text Box 122"/>
            <p:cNvSpPr txBox="1">
              <a:spLocks noChangeArrowheads="1"/>
            </p:cNvSpPr>
            <p:nvPr/>
          </p:nvSpPr>
          <p:spPr bwMode="auto">
            <a:xfrm>
              <a:off x="592" y="1392"/>
              <a:ext cx="257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49" name="Text Box 123"/>
            <p:cNvSpPr txBox="1">
              <a:spLocks noChangeArrowheads="1"/>
            </p:cNvSpPr>
            <p:nvPr/>
          </p:nvSpPr>
          <p:spPr bwMode="auto">
            <a:xfrm>
              <a:off x="849" y="1392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 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250" name="Text Box 124"/>
            <p:cNvSpPr txBox="1">
              <a:spLocks noChangeArrowheads="1"/>
            </p:cNvSpPr>
            <p:nvPr/>
          </p:nvSpPr>
          <p:spPr bwMode="auto">
            <a:xfrm>
              <a:off x="1105" y="1392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51" name="Text Box 125"/>
            <p:cNvSpPr txBox="1">
              <a:spLocks noChangeArrowheads="1"/>
            </p:cNvSpPr>
            <p:nvPr/>
          </p:nvSpPr>
          <p:spPr bwMode="auto">
            <a:xfrm>
              <a:off x="1361" y="1392"/>
              <a:ext cx="257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52" name="Text Box 126"/>
            <p:cNvSpPr txBox="1">
              <a:spLocks noChangeArrowheads="1"/>
            </p:cNvSpPr>
            <p:nvPr/>
          </p:nvSpPr>
          <p:spPr bwMode="auto">
            <a:xfrm>
              <a:off x="1618" y="1392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53" name="Text Box 127"/>
            <p:cNvSpPr txBox="1">
              <a:spLocks noChangeArrowheads="1"/>
            </p:cNvSpPr>
            <p:nvPr/>
          </p:nvSpPr>
          <p:spPr bwMode="auto">
            <a:xfrm>
              <a:off x="1874" y="1392"/>
              <a:ext cx="256" cy="1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21" name="Group 128"/>
          <p:cNvGrpSpPr>
            <a:grpSpLocks/>
          </p:cNvGrpSpPr>
          <p:nvPr/>
        </p:nvGrpSpPr>
        <p:grpSpPr bwMode="auto">
          <a:xfrm>
            <a:off x="2055813" y="1338263"/>
            <a:ext cx="3125787" cy="401637"/>
            <a:chOff x="96" y="1235"/>
            <a:chExt cx="1969" cy="253"/>
          </a:xfrm>
        </p:grpSpPr>
        <p:sp>
          <p:nvSpPr>
            <p:cNvPr id="49240" name="Text Box 129"/>
            <p:cNvSpPr txBox="1">
              <a:spLocks noChangeArrowheads="1"/>
            </p:cNvSpPr>
            <p:nvPr/>
          </p:nvSpPr>
          <p:spPr bwMode="auto">
            <a:xfrm>
              <a:off x="96" y="1235"/>
              <a:ext cx="281" cy="25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chemeClr val="accent1"/>
                  </a:solidFill>
                </a:rPr>
                <a:t> </a:t>
              </a:r>
              <a:endParaRPr lang="en-US" altLang="vi-VN" b="1"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49241" name="Text Box 130"/>
            <p:cNvSpPr txBox="1">
              <a:spLocks noChangeArrowheads="1"/>
            </p:cNvSpPr>
            <p:nvPr/>
          </p:nvSpPr>
          <p:spPr bwMode="auto">
            <a:xfrm>
              <a:off x="377" y="1235"/>
              <a:ext cx="282" cy="25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chemeClr val="accent1"/>
                  </a:solidFill>
                </a:rPr>
                <a:t> </a:t>
              </a:r>
              <a:endParaRPr lang="en-US" altLang="vi-VN" b="1"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49242" name="Text Box 131"/>
            <p:cNvSpPr txBox="1">
              <a:spLocks noChangeArrowheads="1"/>
            </p:cNvSpPr>
            <p:nvPr/>
          </p:nvSpPr>
          <p:spPr bwMode="auto">
            <a:xfrm>
              <a:off x="659" y="1235"/>
              <a:ext cx="281" cy="25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chemeClr val="accent1"/>
                  </a:solidFill>
                </a:rPr>
                <a:t> </a:t>
              </a:r>
              <a:endParaRPr lang="en-US" altLang="vi-VN" b="1"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49243" name="Text Box 132"/>
            <p:cNvSpPr txBox="1">
              <a:spLocks noChangeArrowheads="1"/>
            </p:cNvSpPr>
            <p:nvPr/>
          </p:nvSpPr>
          <p:spPr bwMode="auto">
            <a:xfrm>
              <a:off x="940" y="1235"/>
              <a:ext cx="281" cy="25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chemeClr val="accent1"/>
                  </a:solidFill>
                </a:rPr>
                <a:t> </a:t>
              </a:r>
              <a:endParaRPr lang="en-US" altLang="vi-VN" b="1"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49244" name="Text Box 133"/>
            <p:cNvSpPr txBox="1">
              <a:spLocks noChangeArrowheads="1"/>
            </p:cNvSpPr>
            <p:nvPr/>
          </p:nvSpPr>
          <p:spPr bwMode="auto">
            <a:xfrm>
              <a:off x="1221" y="1235"/>
              <a:ext cx="281" cy="25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chemeClr val="accent1"/>
                  </a:solidFill>
                </a:rPr>
                <a:t> </a:t>
              </a:r>
              <a:endParaRPr lang="en-US" altLang="vi-VN" b="1"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49245" name="Text Box 134"/>
            <p:cNvSpPr txBox="1">
              <a:spLocks noChangeArrowheads="1"/>
            </p:cNvSpPr>
            <p:nvPr/>
          </p:nvSpPr>
          <p:spPr bwMode="auto">
            <a:xfrm>
              <a:off x="1502" y="1235"/>
              <a:ext cx="282" cy="25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charset="0"/>
                <a:buNone/>
              </a:pPr>
              <a:r>
                <a:rPr lang="en-US" altLang="vi-VN" b="1">
                  <a:solidFill>
                    <a:schemeClr val="accent1"/>
                  </a:solidFill>
                </a:rPr>
                <a:t> </a:t>
              </a:r>
              <a:endParaRPr lang="en-US" altLang="vi-VN" b="1"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49246" name="Text Box 135"/>
            <p:cNvSpPr txBox="1">
              <a:spLocks noChangeArrowheads="1"/>
            </p:cNvSpPr>
            <p:nvPr/>
          </p:nvSpPr>
          <p:spPr bwMode="auto">
            <a:xfrm>
              <a:off x="1784" y="1235"/>
              <a:ext cx="281" cy="25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vi-VN" b="1">
                  <a:solidFill>
                    <a:schemeClr val="accent1"/>
                  </a:solidFill>
                </a:rPr>
                <a:t> </a:t>
              </a:r>
              <a:endParaRPr lang="en-US" altLang="vi-VN" b="1">
                <a:solidFill>
                  <a:schemeClr val="accent1"/>
                </a:solidFill>
                <a:cs typeface="Arial" charset="0"/>
              </a:endParaRPr>
            </a:p>
          </p:txBody>
        </p:sp>
      </p:grpSp>
      <p:grpSp>
        <p:nvGrpSpPr>
          <p:cNvPr id="22" name="Group 136"/>
          <p:cNvGrpSpPr>
            <a:grpSpLocks/>
          </p:cNvGrpSpPr>
          <p:nvPr/>
        </p:nvGrpSpPr>
        <p:grpSpPr bwMode="auto">
          <a:xfrm>
            <a:off x="3846513" y="3294063"/>
            <a:ext cx="1792287" cy="401637"/>
            <a:chOff x="2544" y="1920"/>
            <a:chExt cx="1025" cy="198"/>
          </a:xfrm>
        </p:grpSpPr>
        <p:sp>
          <p:nvSpPr>
            <p:cNvPr id="49236" name="Text Box 137"/>
            <p:cNvSpPr txBox="1">
              <a:spLocks noChangeArrowheads="1"/>
            </p:cNvSpPr>
            <p:nvPr/>
          </p:nvSpPr>
          <p:spPr bwMode="auto">
            <a:xfrm>
              <a:off x="2544" y="1920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37" name="Text Box 138"/>
            <p:cNvSpPr txBox="1">
              <a:spLocks noChangeArrowheads="1"/>
            </p:cNvSpPr>
            <p:nvPr/>
          </p:nvSpPr>
          <p:spPr bwMode="auto">
            <a:xfrm>
              <a:off x="2800" y="1920"/>
              <a:ext cx="257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38" name="Text Box 139"/>
            <p:cNvSpPr txBox="1">
              <a:spLocks noChangeArrowheads="1"/>
            </p:cNvSpPr>
            <p:nvPr/>
          </p:nvSpPr>
          <p:spPr bwMode="auto">
            <a:xfrm>
              <a:off x="3057" y="1920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 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239" name="Text Box 140"/>
            <p:cNvSpPr txBox="1">
              <a:spLocks noChangeArrowheads="1"/>
            </p:cNvSpPr>
            <p:nvPr/>
          </p:nvSpPr>
          <p:spPr bwMode="auto">
            <a:xfrm>
              <a:off x="3313" y="1920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23" name="Group 141"/>
          <p:cNvGrpSpPr>
            <a:grpSpLocks/>
          </p:cNvGrpSpPr>
          <p:nvPr/>
        </p:nvGrpSpPr>
        <p:grpSpPr bwMode="auto">
          <a:xfrm>
            <a:off x="3390900" y="1739900"/>
            <a:ext cx="3581400" cy="401638"/>
            <a:chOff x="1758" y="5001"/>
            <a:chExt cx="5121" cy="493"/>
          </a:xfrm>
        </p:grpSpPr>
        <p:sp>
          <p:nvSpPr>
            <p:cNvPr id="49228" name="Text Box 142"/>
            <p:cNvSpPr txBox="1">
              <a:spLocks noChangeArrowheads="1"/>
            </p:cNvSpPr>
            <p:nvPr/>
          </p:nvSpPr>
          <p:spPr bwMode="auto">
            <a:xfrm>
              <a:off x="1758" y="5001"/>
              <a:ext cx="641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29" name="Text Box 143"/>
            <p:cNvSpPr txBox="1">
              <a:spLocks noChangeArrowheads="1"/>
            </p:cNvSpPr>
            <p:nvPr/>
          </p:nvSpPr>
          <p:spPr bwMode="auto">
            <a:xfrm>
              <a:off x="2399" y="5001"/>
              <a:ext cx="640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30" name="Text Box 144"/>
            <p:cNvSpPr txBox="1">
              <a:spLocks noChangeArrowheads="1"/>
            </p:cNvSpPr>
            <p:nvPr/>
          </p:nvSpPr>
          <p:spPr bwMode="auto">
            <a:xfrm>
              <a:off x="3039" y="5001"/>
              <a:ext cx="641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 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231" name="Text Box 145"/>
            <p:cNvSpPr txBox="1">
              <a:spLocks noChangeArrowheads="1"/>
            </p:cNvSpPr>
            <p:nvPr/>
          </p:nvSpPr>
          <p:spPr bwMode="auto">
            <a:xfrm>
              <a:off x="3680" y="5001"/>
              <a:ext cx="640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32" name="Text Box 146"/>
            <p:cNvSpPr txBox="1">
              <a:spLocks noChangeArrowheads="1"/>
            </p:cNvSpPr>
            <p:nvPr/>
          </p:nvSpPr>
          <p:spPr bwMode="auto">
            <a:xfrm>
              <a:off x="4320" y="5001"/>
              <a:ext cx="641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33" name="Text Box 147"/>
            <p:cNvSpPr txBox="1">
              <a:spLocks noChangeArrowheads="1"/>
            </p:cNvSpPr>
            <p:nvPr/>
          </p:nvSpPr>
          <p:spPr bwMode="auto">
            <a:xfrm>
              <a:off x="4961" y="5001"/>
              <a:ext cx="640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34" name="Text Box 148"/>
            <p:cNvSpPr txBox="1">
              <a:spLocks noChangeArrowheads="1"/>
            </p:cNvSpPr>
            <p:nvPr/>
          </p:nvSpPr>
          <p:spPr bwMode="auto">
            <a:xfrm>
              <a:off x="5601" y="5001"/>
              <a:ext cx="641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35" name="Text Box 149"/>
            <p:cNvSpPr txBox="1">
              <a:spLocks noChangeArrowheads="1"/>
            </p:cNvSpPr>
            <p:nvPr/>
          </p:nvSpPr>
          <p:spPr bwMode="auto">
            <a:xfrm>
              <a:off x="6238" y="5001"/>
              <a:ext cx="641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24" name="Group 150"/>
          <p:cNvGrpSpPr>
            <a:grpSpLocks/>
          </p:cNvGrpSpPr>
          <p:nvPr/>
        </p:nvGrpSpPr>
        <p:grpSpPr bwMode="auto">
          <a:xfrm>
            <a:off x="2944813" y="2133600"/>
            <a:ext cx="2249487" cy="401638"/>
            <a:chOff x="2448" y="960"/>
            <a:chExt cx="1282" cy="198"/>
          </a:xfrm>
        </p:grpSpPr>
        <p:sp>
          <p:nvSpPr>
            <p:cNvPr id="49223" name="Text Box 151"/>
            <p:cNvSpPr txBox="1">
              <a:spLocks noChangeArrowheads="1"/>
            </p:cNvSpPr>
            <p:nvPr/>
          </p:nvSpPr>
          <p:spPr bwMode="auto">
            <a:xfrm>
              <a:off x="2448" y="960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24" name="Text Box 152"/>
            <p:cNvSpPr txBox="1">
              <a:spLocks noChangeArrowheads="1"/>
            </p:cNvSpPr>
            <p:nvPr/>
          </p:nvSpPr>
          <p:spPr bwMode="auto">
            <a:xfrm>
              <a:off x="2704" y="960"/>
              <a:ext cx="257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25" name="Text Box 153"/>
            <p:cNvSpPr txBox="1">
              <a:spLocks noChangeArrowheads="1"/>
            </p:cNvSpPr>
            <p:nvPr/>
          </p:nvSpPr>
          <p:spPr bwMode="auto">
            <a:xfrm>
              <a:off x="2961" y="960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 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226" name="Text Box 154"/>
            <p:cNvSpPr txBox="1">
              <a:spLocks noChangeArrowheads="1"/>
            </p:cNvSpPr>
            <p:nvPr/>
          </p:nvSpPr>
          <p:spPr bwMode="auto">
            <a:xfrm>
              <a:off x="3217" y="960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27" name="Text Box 155"/>
            <p:cNvSpPr txBox="1">
              <a:spLocks noChangeArrowheads="1"/>
            </p:cNvSpPr>
            <p:nvPr/>
          </p:nvSpPr>
          <p:spPr bwMode="auto">
            <a:xfrm>
              <a:off x="3473" y="960"/>
              <a:ext cx="257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25" name="Group 156"/>
          <p:cNvGrpSpPr>
            <a:grpSpLocks/>
          </p:cNvGrpSpPr>
          <p:nvPr/>
        </p:nvGrpSpPr>
        <p:grpSpPr bwMode="auto">
          <a:xfrm>
            <a:off x="1600200" y="2514600"/>
            <a:ext cx="3581400" cy="401638"/>
            <a:chOff x="1758" y="5001"/>
            <a:chExt cx="5121" cy="493"/>
          </a:xfrm>
        </p:grpSpPr>
        <p:sp>
          <p:nvSpPr>
            <p:cNvPr id="49215" name="Text Box 157"/>
            <p:cNvSpPr txBox="1">
              <a:spLocks noChangeArrowheads="1"/>
            </p:cNvSpPr>
            <p:nvPr/>
          </p:nvSpPr>
          <p:spPr bwMode="auto">
            <a:xfrm>
              <a:off x="1758" y="5001"/>
              <a:ext cx="641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16" name="Text Box 158"/>
            <p:cNvSpPr txBox="1">
              <a:spLocks noChangeArrowheads="1"/>
            </p:cNvSpPr>
            <p:nvPr/>
          </p:nvSpPr>
          <p:spPr bwMode="auto">
            <a:xfrm>
              <a:off x="2399" y="5001"/>
              <a:ext cx="640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17" name="Text Box 159"/>
            <p:cNvSpPr txBox="1">
              <a:spLocks noChangeArrowheads="1"/>
            </p:cNvSpPr>
            <p:nvPr/>
          </p:nvSpPr>
          <p:spPr bwMode="auto">
            <a:xfrm>
              <a:off x="3039" y="5001"/>
              <a:ext cx="641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 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218" name="Text Box 160"/>
            <p:cNvSpPr txBox="1">
              <a:spLocks noChangeArrowheads="1"/>
            </p:cNvSpPr>
            <p:nvPr/>
          </p:nvSpPr>
          <p:spPr bwMode="auto">
            <a:xfrm>
              <a:off x="3680" y="5001"/>
              <a:ext cx="640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19" name="Text Box 161"/>
            <p:cNvSpPr txBox="1">
              <a:spLocks noChangeArrowheads="1"/>
            </p:cNvSpPr>
            <p:nvPr/>
          </p:nvSpPr>
          <p:spPr bwMode="auto">
            <a:xfrm>
              <a:off x="4320" y="5001"/>
              <a:ext cx="641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20" name="Text Box 162"/>
            <p:cNvSpPr txBox="1">
              <a:spLocks noChangeArrowheads="1"/>
            </p:cNvSpPr>
            <p:nvPr/>
          </p:nvSpPr>
          <p:spPr bwMode="auto">
            <a:xfrm>
              <a:off x="4961" y="5001"/>
              <a:ext cx="640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21" name="Text Box 163"/>
            <p:cNvSpPr txBox="1">
              <a:spLocks noChangeArrowheads="1"/>
            </p:cNvSpPr>
            <p:nvPr/>
          </p:nvSpPr>
          <p:spPr bwMode="auto">
            <a:xfrm>
              <a:off x="5601" y="5001"/>
              <a:ext cx="641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22" name="Text Box 164"/>
            <p:cNvSpPr txBox="1">
              <a:spLocks noChangeArrowheads="1"/>
            </p:cNvSpPr>
            <p:nvPr/>
          </p:nvSpPr>
          <p:spPr bwMode="auto">
            <a:xfrm>
              <a:off x="6238" y="5001"/>
              <a:ext cx="641" cy="49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26" name="Group 165"/>
          <p:cNvGrpSpPr>
            <a:grpSpLocks/>
          </p:cNvGrpSpPr>
          <p:nvPr/>
        </p:nvGrpSpPr>
        <p:grpSpPr bwMode="auto">
          <a:xfrm>
            <a:off x="3390900" y="2895600"/>
            <a:ext cx="4038600" cy="401638"/>
            <a:chOff x="2448" y="1680"/>
            <a:chExt cx="2304" cy="198"/>
          </a:xfrm>
        </p:grpSpPr>
        <p:sp>
          <p:nvSpPr>
            <p:cNvPr id="49206" name="Text Box 166"/>
            <p:cNvSpPr txBox="1">
              <a:spLocks noChangeArrowheads="1"/>
            </p:cNvSpPr>
            <p:nvPr/>
          </p:nvSpPr>
          <p:spPr bwMode="auto">
            <a:xfrm>
              <a:off x="2448" y="1680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07" name="Text Box 167"/>
            <p:cNvSpPr txBox="1">
              <a:spLocks noChangeArrowheads="1"/>
            </p:cNvSpPr>
            <p:nvPr/>
          </p:nvSpPr>
          <p:spPr bwMode="auto">
            <a:xfrm>
              <a:off x="2704" y="1680"/>
              <a:ext cx="257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08" name="Text Box 168"/>
            <p:cNvSpPr txBox="1">
              <a:spLocks noChangeArrowheads="1"/>
            </p:cNvSpPr>
            <p:nvPr/>
          </p:nvSpPr>
          <p:spPr bwMode="auto">
            <a:xfrm>
              <a:off x="2961" y="1680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 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209" name="Text Box 169"/>
            <p:cNvSpPr txBox="1">
              <a:spLocks noChangeArrowheads="1"/>
            </p:cNvSpPr>
            <p:nvPr/>
          </p:nvSpPr>
          <p:spPr bwMode="auto">
            <a:xfrm>
              <a:off x="3217" y="1680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10" name="Text Box 170"/>
            <p:cNvSpPr txBox="1">
              <a:spLocks noChangeArrowheads="1"/>
            </p:cNvSpPr>
            <p:nvPr/>
          </p:nvSpPr>
          <p:spPr bwMode="auto">
            <a:xfrm>
              <a:off x="3473" y="1680"/>
              <a:ext cx="257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11" name="Text Box 171"/>
            <p:cNvSpPr txBox="1">
              <a:spLocks noChangeArrowheads="1"/>
            </p:cNvSpPr>
            <p:nvPr/>
          </p:nvSpPr>
          <p:spPr bwMode="auto">
            <a:xfrm>
              <a:off x="3730" y="1680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12" name="Text Box 172"/>
            <p:cNvSpPr txBox="1">
              <a:spLocks noChangeArrowheads="1"/>
            </p:cNvSpPr>
            <p:nvPr/>
          </p:nvSpPr>
          <p:spPr bwMode="auto">
            <a:xfrm>
              <a:off x="3986" y="1680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13" name="Text Box 173"/>
            <p:cNvSpPr txBox="1">
              <a:spLocks noChangeArrowheads="1"/>
            </p:cNvSpPr>
            <p:nvPr/>
          </p:nvSpPr>
          <p:spPr bwMode="auto">
            <a:xfrm>
              <a:off x="4241" y="1680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14" name="Text Box 174"/>
            <p:cNvSpPr txBox="1">
              <a:spLocks noChangeArrowheads="1"/>
            </p:cNvSpPr>
            <p:nvPr/>
          </p:nvSpPr>
          <p:spPr bwMode="auto">
            <a:xfrm>
              <a:off x="4496" y="1680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</p:grpSp>
      <p:grpSp>
        <p:nvGrpSpPr>
          <p:cNvPr id="27" name="Group 175"/>
          <p:cNvGrpSpPr>
            <a:grpSpLocks/>
          </p:cNvGrpSpPr>
          <p:nvPr/>
        </p:nvGrpSpPr>
        <p:grpSpPr bwMode="auto">
          <a:xfrm>
            <a:off x="2959100" y="3675063"/>
            <a:ext cx="3124200" cy="401637"/>
            <a:chOff x="336" y="1392"/>
            <a:chExt cx="1794" cy="198"/>
          </a:xfrm>
        </p:grpSpPr>
        <p:sp>
          <p:nvSpPr>
            <p:cNvPr id="49199" name="Text Box 176"/>
            <p:cNvSpPr txBox="1">
              <a:spLocks noChangeArrowheads="1"/>
            </p:cNvSpPr>
            <p:nvPr/>
          </p:nvSpPr>
          <p:spPr bwMode="auto">
            <a:xfrm>
              <a:off x="336" y="1392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00" name="Text Box 177"/>
            <p:cNvSpPr txBox="1">
              <a:spLocks noChangeArrowheads="1"/>
            </p:cNvSpPr>
            <p:nvPr/>
          </p:nvSpPr>
          <p:spPr bwMode="auto">
            <a:xfrm>
              <a:off x="592" y="1392"/>
              <a:ext cx="257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01" name="Text Box 178"/>
            <p:cNvSpPr txBox="1">
              <a:spLocks noChangeArrowheads="1"/>
            </p:cNvSpPr>
            <p:nvPr/>
          </p:nvSpPr>
          <p:spPr bwMode="auto">
            <a:xfrm>
              <a:off x="849" y="1392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>
                  <a:solidFill>
                    <a:srgbClr val="000000"/>
                  </a:solidFill>
                </a:rPr>
                <a:t> </a:t>
              </a:r>
              <a:endParaRPr lang="en-US" altLang="vi-VN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202" name="Text Box 179"/>
            <p:cNvSpPr txBox="1">
              <a:spLocks noChangeArrowheads="1"/>
            </p:cNvSpPr>
            <p:nvPr/>
          </p:nvSpPr>
          <p:spPr bwMode="auto">
            <a:xfrm>
              <a:off x="1105" y="1392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03" name="Text Box 180"/>
            <p:cNvSpPr txBox="1">
              <a:spLocks noChangeArrowheads="1"/>
            </p:cNvSpPr>
            <p:nvPr/>
          </p:nvSpPr>
          <p:spPr bwMode="auto">
            <a:xfrm>
              <a:off x="1361" y="1392"/>
              <a:ext cx="257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04" name="Text Box 181"/>
            <p:cNvSpPr txBox="1">
              <a:spLocks noChangeArrowheads="1"/>
            </p:cNvSpPr>
            <p:nvPr/>
          </p:nvSpPr>
          <p:spPr bwMode="auto">
            <a:xfrm>
              <a:off x="1618" y="1392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  <p:sp>
          <p:nvSpPr>
            <p:cNvPr id="49205" name="Text Box 182"/>
            <p:cNvSpPr txBox="1">
              <a:spLocks noChangeArrowheads="1"/>
            </p:cNvSpPr>
            <p:nvPr/>
          </p:nvSpPr>
          <p:spPr bwMode="auto">
            <a:xfrm>
              <a:off x="1874" y="1392"/>
              <a:ext cx="256" cy="19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en-US" altLang="vi-VN" b="1"/>
                <a:t> </a:t>
              </a:r>
              <a:endParaRPr lang="en-US" altLang="vi-VN" b="1">
                <a:cs typeface="Arial" charset="0"/>
              </a:endParaRPr>
            </a:p>
          </p:txBody>
        </p:sp>
      </p:grpSp>
      <p:sp>
        <p:nvSpPr>
          <p:cNvPr id="44214" name="Rectangle 183"/>
          <p:cNvSpPr>
            <a:spLocks noChangeArrowheads="1"/>
          </p:cNvSpPr>
          <p:nvPr/>
        </p:nvSpPr>
        <p:spPr bwMode="auto">
          <a:xfrm>
            <a:off x="7620000" y="1714500"/>
            <a:ext cx="533400" cy="4016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 sz="2000" b="1">
                <a:sym typeface="Symbol" pitchFamily="18" charset="2"/>
              </a:rPr>
              <a:t></a:t>
            </a:r>
            <a:r>
              <a:rPr lang="en-US" altLang="vi-VN" sz="2000">
                <a:latin typeface="Arial Unicode MS" pitchFamily="34" charset="-128"/>
              </a:rPr>
              <a:t> 2</a:t>
            </a:r>
            <a:endParaRPr lang="en-US" altLang="vi-VN" sz="2000">
              <a:latin typeface="Arial Unicode MS" pitchFamily="34" charset="-128"/>
              <a:cs typeface="Arial" charset="0"/>
            </a:endParaRPr>
          </a:p>
        </p:txBody>
      </p:sp>
      <p:sp>
        <p:nvSpPr>
          <p:cNvPr id="44215" name="Rectangle 184"/>
          <p:cNvSpPr>
            <a:spLocks noChangeArrowheads="1"/>
          </p:cNvSpPr>
          <p:nvPr/>
        </p:nvSpPr>
        <p:spPr bwMode="auto">
          <a:xfrm>
            <a:off x="7620000" y="2082800"/>
            <a:ext cx="5334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 b="1">
                <a:sym typeface="Symbol" pitchFamily="18" charset="2"/>
              </a:rPr>
              <a:t></a:t>
            </a:r>
            <a:r>
              <a:rPr lang="en-US" altLang="vi-VN">
                <a:latin typeface="Arial Unicode MS" pitchFamily="34" charset="-128"/>
              </a:rPr>
              <a:t> 3</a:t>
            </a:r>
            <a:endParaRPr lang="en-US" altLang="vi-VN">
              <a:latin typeface="Arial Unicode MS" pitchFamily="34" charset="-128"/>
              <a:cs typeface="Arial" charset="0"/>
            </a:endParaRPr>
          </a:p>
        </p:txBody>
      </p:sp>
      <p:sp>
        <p:nvSpPr>
          <p:cNvPr id="44216" name="Rectangle 185"/>
          <p:cNvSpPr>
            <a:spLocks noChangeArrowheads="1"/>
          </p:cNvSpPr>
          <p:nvPr/>
        </p:nvSpPr>
        <p:spPr bwMode="auto">
          <a:xfrm>
            <a:off x="7620000" y="2463800"/>
            <a:ext cx="533400" cy="4016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 sz="2000" b="1">
                <a:sym typeface="Symbol" pitchFamily="18" charset="2"/>
              </a:rPr>
              <a:t></a:t>
            </a:r>
            <a:r>
              <a:rPr lang="en-US" altLang="vi-VN" sz="2000">
                <a:latin typeface="Arial Unicode MS" pitchFamily="34" charset="-128"/>
              </a:rPr>
              <a:t> 4</a:t>
            </a:r>
            <a:endParaRPr lang="en-US" altLang="vi-VN" sz="2000">
              <a:latin typeface="Arial Unicode MS" pitchFamily="34" charset="-128"/>
              <a:cs typeface="Arial" charset="0"/>
            </a:endParaRPr>
          </a:p>
        </p:txBody>
      </p:sp>
      <p:sp>
        <p:nvSpPr>
          <p:cNvPr id="44217" name="Rectangle 186"/>
          <p:cNvSpPr>
            <a:spLocks noChangeArrowheads="1"/>
          </p:cNvSpPr>
          <p:nvPr/>
        </p:nvSpPr>
        <p:spPr bwMode="auto">
          <a:xfrm>
            <a:off x="7620000" y="2857500"/>
            <a:ext cx="533400" cy="381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 sz="2000" b="1">
                <a:sym typeface="Symbol" pitchFamily="18" charset="2"/>
              </a:rPr>
              <a:t></a:t>
            </a:r>
            <a:r>
              <a:rPr lang="en-US" altLang="vi-VN" sz="2000">
                <a:latin typeface="Arial Unicode MS" pitchFamily="34" charset="-128"/>
              </a:rPr>
              <a:t> 5</a:t>
            </a:r>
            <a:endParaRPr lang="en-US" altLang="vi-VN" sz="2000">
              <a:latin typeface="Arial Unicode MS" pitchFamily="34" charset="-128"/>
              <a:cs typeface="Arial" charset="0"/>
            </a:endParaRPr>
          </a:p>
        </p:txBody>
      </p:sp>
      <p:sp>
        <p:nvSpPr>
          <p:cNvPr id="44218" name="Rectangle 187"/>
          <p:cNvSpPr>
            <a:spLocks noChangeArrowheads="1"/>
          </p:cNvSpPr>
          <p:nvPr/>
        </p:nvSpPr>
        <p:spPr bwMode="auto">
          <a:xfrm>
            <a:off x="7620000" y="3238500"/>
            <a:ext cx="533400" cy="4016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 sz="2000" b="1">
                <a:sym typeface="Symbol" pitchFamily="18" charset="2"/>
              </a:rPr>
              <a:t></a:t>
            </a:r>
            <a:r>
              <a:rPr lang="en-US" altLang="vi-VN" sz="2000">
                <a:latin typeface="Arial Unicode MS" pitchFamily="34" charset="-128"/>
              </a:rPr>
              <a:t> 6</a:t>
            </a:r>
            <a:endParaRPr lang="en-US" altLang="vi-VN" sz="2000">
              <a:latin typeface="Arial Unicode MS" pitchFamily="34" charset="-128"/>
              <a:cs typeface="Arial" charset="0"/>
            </a:endParaRPr>
          </a:p>
        </p:txBody>
      </p:sp>
      <p:sp>
        <p:nvSpPr>
          <p:cNvPr id="44219" name="Rectangle 188"/>
          <p:cNvSpPr>
            <a:spLocks noChangeArrowheads="1"/>
          </p:cNvSpPr>
          <p:nvPr/>
        </p:nvSpPr>
        <p:spPr bwMode="auto">
          <a:xfrm>
            <a:off x="7620000" y="3632200"/>
            <a:ext cx="533400" cy="4016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 sz="2000" b="1">
                <a:sym typeface="Symbol" pitchFamily="18" charset="2"/>
              </a:rPr>
              <a:t></a:t>
            </a:r>
            <a:r>
              <a:rPr lang="en-US" altLang="vi-VN" sz="2000">
                <a:latin typeface="Arial Unicode MS" pitchFamily="34" charset="-128"/>
              </a:rPr>
              <a:t> 7</a:t>
            </a:r>
            <a:endParaRPr lang="en-US" altLang="vi-VN" sz="2000">
              <a:latin typeface="Arial Unicode MS" pitchFamily="34" charset="-128"/>
              <a:cs typeface="Arial" charset="0"/>
            </a:endParaRPr>
          </a:p>
        </p:txBody>
      </p:sp>
      <p:sp>
        <p:nvSpPr>
          <p:cNvPr id="44220" name="Text Box 189"/>
          <p:cNvSpPr txBox="1">
            <a:spLocks noChangeArrowheads="1"/>
          </p:cNvSpPr>
          <p:nvPr/>
        </p:nvSpPr>
        <p:spPr bwMode="auto">
          <a:xfrm>
            <a:off x="8077200" y="6491288"/>
            <a:ext cx="1066800" cy="376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dirty="0" err="1">
                <a:solidFill>
                  <a:schemeClr val="bg2"/>
                </a:solidFill>
              </a:rPr>
              <a:t>Từ</a:t>
            </a:r>
            <a:r>
              <a:rPr lang="en-US" altLang="vi-VN" dirty="0">
                <a:solidFill>
                  <a:schemeClr val="bg2"/>
                </a:solidFill>
              </a:rPr>
              <a:t> </a:t>
            </a:r>
            <a:r>
              <a:rPr lang="en-US" altLang="vi-VN" dirty="0" err="1">
                <a:solidFill>
                  <a:schemeClr val="bg2"/>
                </a:solidFill>
              </a:rPr>
              <a:t>khoá</a:t>
            </a:r>
            <a:endParaRPr lang="en-US" altLang="vi-VN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70878" name="Text Box 190"/>
          <p:cNvSpPr txBox="1">
            <a:spLocks noChangeArrowheads="1"/>
          </p:cNvSpPr>
          <p:nvPr/>
        </p:nvSpPr>
        <p:spPr bwMode="auto">
          <a:xfrm>
            <a:off x="2667000" y="5562600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3600" b="1">
                <a:solidFill>
                  <a:srgbClr val="FF0000"/>
                </a:solidFill>
              </a:rPr>
              <a:t>DƯƠNG XỈ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3327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4331"/>
    </mc:Choice>
    <mc:Fallback>
      <p:transition spd="slow" advTm="134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89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0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0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0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0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4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89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8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1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4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1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4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1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1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4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1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4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1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4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37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20"/>
                  </p:tgtEl>
                </p:cond>
              </p:nextCondLst>
            </p:seq>
          </p:childTnLst>
        </p:cTn>
      </p:par>
    </p:tnLst>
    <p:bldLst>
      <p:bldP spid="89147" grpId="0" animBg="1"/>
      <p:bldP spid="89147" grpId="1" animBg="1"/>
      <p:bldP spid="89125" grpId="0" animBg="1"/>
      <p:bldP spid="89125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370878" grpId="0"/>
    </p:bldLst>
  </p:timing>
  <p:extLst mod="1">
    <p:ext uri="{E180D4A7-C9FB-4DFB-919C-405C955672EB}">
      <p14:showEvtLst xmlns:p14="http://schemas.microsoft.com/office/powerpoint/2010/main" xmlns="">
        <p14:triggerEvt type="onClick" time="15020" objId="44040"/>
        <p14:triggerEvt type="onClick" time="27073" objId="44041"/>
        <p14:triggerEvt type="onClick" time="32171" objId="44106"/>
        <p14:triggerEvt type="onClick" time="40342" objId="44214"/>
        <p14:triggerEvt type="onClick" time="46737" objId="44107"/>
        <p14:triggerEvt type="onClick" time="57597" objId="44215"/>
        <p14:triggerEvt type="onClick" time="63695" objId="44108"/>
        <p14:triggerEvt type="onClick" time="72042" objId="44216"/>
        <p14:triggerEvt type="onClick" time="81887" objId="44109"/>
        <p14:triggerEvt type="onClick" time="91194" objId="44217"/>
        <p14:triggerEvt type="onClick" time="98757" objId="44110"/>
        <p14:triggerEvt type="onClick" time="105864" objId="44218"/>
        <p14:triggerEvt type="onClick" time="111266" objId="44111"/>
        <p14:triggerEvt type="onClick" time="118837" objId="44219"/>
        <p14:triggerEvt type="onClick" time="124791" objId="4422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2057400" y="27708"/>
            <a:ext cx="4953000" cy="1087580"/>
          </a:xfrm>
          <a:prstGeom prst="horizontalScroll">
            <a:avLst>
              <a:gd name="adj" fmla="val 1699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9599" y="1046014"/>
            <a:ext cx="81343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85799" y="1847888"/>
            <a:ext cx="79819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5807E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endParaRPr lang="en-US" sz="2400" dirty="0">
              <a:solidFill>
                <a:srgbClr val="5807E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rgbClr val="5807E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400" dirty="0" err="1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5807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31261" y="4114782"/>
            <a:ext cx="85364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00942" y="4883943"/>
            <a:ext cx="81430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5807E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5807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6950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224"/>
    </mc:Choice>
    <mc:Fallback>
      <p:transition spd="slow" advTm="41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1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Vol_106_EJ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33400" y="381000"/>
            <a:ext cx="7696200" cy="7620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sz="3200" b="1" u="sng" dirty="0" err="1">
                <a:solidFill>
                  <a:srgbClr val="5807E9"/>
                </a:solidFill>
              </a:rPr>
              <a:t>Hướng</a:t>
            </a:r>
            <a:r>
              <a:rPr lang="en-US" sz="3200" b="1" u="sng" dirty="0">
                <a:solidFill>
                  <a:srgbClr val="5807E9"/>
                </a:solidFill>
              </a:rPr>
              <a:t> </a:t>
            </a:r>
            <a:r>
              <a:rPr lang="en-US" sz="3200" b="1" u="sng" dirty="0" err="1">
                <a:solidFill>
                  <a:srgbClr val="5807E9"/>
                </a:solidFill>
              </a:rPr>
              <a:t>dẫn</a:t>
            </a:r>
            <a:r>
              <a:rPr lang="en-US" sz="3200" b="1" u="sng" dirty="0">
                <a:solidFill>
                  <a:srgbClr val="5807E9"/>
                </a:solidFill>
              </a:rPr>
              <a:t> </a:t>
            </a:r>
            <a:r>
              <a:rPr lang="en-US" sz="3200" b="1" u="sng" dirty="0" smtClean="0">
                <a:solidFill>
                  <a:srgbClr val="5807E9"/>
                </a:solidFill>
              </a:rPr>
              <a:t>ở </a:t>
            </a:r>
            <a:r>
              <a:rPr lang="en-US" sz="3200" b="1" u="sng" dirty="0" err="1">
                <a:solidFill>
                  <a:srgbClr val="5807E9"/>
                </a:solidFill>
              </a:rPr>
              <a:t>nhà</a:t>
            </a:r>
            <a:endParaRPr lang="en-US" sz="3200" b="1" u="sng" dirty="0">
              <a:solidFill>
                <a:srgbClr val="5807E9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997075"/>
            <a:ext cx="8001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40.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1030239368"/>
      </p:ext>
    </p:extLst>
  </p:cSld>
  <p:clrMapOvr>
    <a:masterClrMapping/>
  </p:clrMapOvr>
  <p:transition advTm="199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6" descr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938" y="1447852"/>
            <a:ext cx="3421092" cy="5410148"/>
          </a:xfrm>
        </p:spPr>
      </p:pic>
      <p:sp>
        <p:nvSpPr>
          <p:cNvPr id="6" name="Rectangle 5"/>
          <p:cNvSpPr/>
          <p:nvPr/>
        </p:nvSpPr>
        <p:spPr>
          <a:xfrm>
            <a:off x="704950" y="-8830"/>
            <a:ext cx="775652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Bài </a:t>
            </a:r>
            <a:r>
              <a:rPr lang="en-US" altLang="zh-CN" sz="3700" b="1" dirty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39. QUYẾT – CÂY  DƯƠNG XỈ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52989" y="1631205"/>
            <a:ext cx="373370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600277" y="2400300"/>
            <a:ext cx="723881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4" algn="just">
              <a:defRPr/>
            </a:pP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  - 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thưc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4" algn="just">
              <a:defRPr/>
            </a:pP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59626463"/>
      </p:ext>
    </p:extLst>
  </p:cSld>
  <p:clrMapOvr>
    <a:masterClrMapping/>
  </p:clrMapOvr>
  <p:transition advTm="395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28575">
            <a:solidFill>
              <a:srgbClr val="660066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Bài </a:t>
            </a:r>
            <a:r>
              <a:rPr lang="en-US" altLang="zh-CN" sz="2700" b="1" dirty="0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39. QUYẾT – CÂY  DƯƠNG XỈ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199" y="762000"/>
            <a:ext cx="430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xỉ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38" y="1427560"/>
            <a:ext cx="6857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vài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xỉ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gặp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hông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100" y="2079725"/>
            <a:ext cx="8381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cổ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đại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than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đá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SGK)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14339057"/>
      </p:ext>
    </p:extLst>
  </p:cSld>
  <p:clrMapOvr>
    <a:masterClrMapping/>
  </p:clrMapOvr>
  <p:transition advTm="2747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28575">
            <a:solidFill>
              <a:srgbClr val="660066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Bài </a:t>
            </a:r>
            <a:r>
              <a:rPr lang="en-US" altLang="zh-CN" sz="2700" b="1" dirty="0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39. QUYẾT – CÂY  DƯƠNG XỈ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-1" y="685800"/>
            <a:ext cx="430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</a:rPr>
              <a:t>xỉ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7829" name="Picture 5" descr="duong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638" y="783282"/>
            <a:ext cx="4171962" cy="281716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 descr="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638" y="3790950"/>
            <a:ext cx="4114812" cy="29718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831" name="Picture 7" descr="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71900"/>
            <a:ext cx="4191000" cy="29718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222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757238" y="1189038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400" dirty="0" err="1">
                <a:latin typeface="Times New Roman" pitchFamily="18" charset="0"/>
              </a:rPr>
              <a:t>Cây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dương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xỉ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thường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sống</a:t>
            </a:r>
            <a:r>
              <a:rPr lang="en-US" altLang="vi-VN" sz="2400" dirty="0">
                <a:latin typeface="Times New Roman" pitchFamily="18" charset="0"/>
              </a:rPr>
              <a:t> ở </a:t>
            </a:r>
            <a:r>
              <a:rPr lang="en-US" altLang="vi-VN" sz="2400" dirty="0" err="1">
                <a:latin typeface="Times New Roman" pitchFamily="18" charset="0"/>
              </a:rPr>
              <a:t>đâu</a:t>
            </a:r>
            <a:r>
              <a:rPr lang="en-US" altLang="vi-VN" sz="2400" dirty="0">
                <a:latin typeface="Times New Roman" pitchFamily="18" charset="0"/>
              </a:rPr>
              <a:t> ? 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263525" y="2009775"/>
            <a:ext cx="403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    </a:t>
            </a:r>
            <a:r>
              <a:rPr lang="en-US" altLang="vi-VN" sz="2400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vi-VN" sz="2400" dirty="0" err="1" smtClean="0">
                <a:solidFill>
                  <a:srgbClr val="0000FF"/>
                </a:solidFill>
                <a:latin typeface="Times New Roman" pitchFamily="18" charset="0"/>
              </a:rPr>
              <a:t>Sống</a:t>
            </a:r>
            <a:r>
              <a:rPr lang="en-US" altLang="vi-VN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nơi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ẩm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râm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mát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ven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bờ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tường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ven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bờ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ruộng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tán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itchFamily="18" charset="0"/>
              </a:rPr>
              <a:t>rừng</a:t>
            </a: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</a:rPr>
              <a:t>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8018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543"/>
    </mc:Choice>
    <mc:Fallback>
      <p:transition spd="slow" advTm="41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/>
      <p:bldP spid="778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72" y="1619250"/>
            <a:ext cx="3124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2552701" y="2479673"/>
            <a:ext cx="1162050" cy="4016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683959" y="5238750"/>
            <a:ext cx="1478359" cy="66984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2819446" y="5975350"/>
            <a:ext cx="914354" cy="4254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676650" y="2115342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3600" dirty="0"/>
              <a:t>1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124200" y="4956175"/>
            <a:ext cx="47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3600" dirty="0"/>
              <a:t>3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714750" y="5635625"/>
            <a:ext cx="541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3600" dirty="0"/>
              <a:t>4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038544" y="2163051"/>
            <a:ext cx="1447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endParaRPr lang="en-US" altLang="vi-VN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459956" y="4994275"/>
            <a:ext cx="1295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7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altLang="vi-VN" sz="27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075112" y="5692775"/>
            <a:ext cx="10874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Rễ</a:t>
            </a:r>
            <a:endParaRPr lang="en-US" altLang="vi-VN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2944131" y="3962386"/>
            <a:ext cx="256270" cy="53341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067050" y="3416293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3600" dirty="0"/>
              <a:t>2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421856" y="3490907"/>
            <a:ext cx="1600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7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vi-VN" sz="2700" dirty="0">
                <a:latin typeface="Times New Roman" pitchFamily="18" charset="0"/>
                <a:cs typeface="Times New Roman" pitchFamily="18" charset="0"/>
              </a:rPr>
              <a:t> non</a:t>
            </a:r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5181600" y="2012950"/>
            <a:ext cx="3505092" cy="3124200"/>
          </a:xfrm>
          <a:prstGeom prst="cloudCallout">
            <a:avLst>
              <a:gd name="adj1" fmla="val -71074"/>
              <a:gd name="adj2" fmla="val 5161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 eaLnBrk="1" hangingPunct="1">
              <a:buFont typeface="Arial" charset="0"/>
              <a:buNone/>
            </a:pPr>
            <a:endParaRPr lang="en-US" alt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1295400" y="3924284"/>
            <a:ext cx="1847887" cy="11747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798999" y="3865402"/>
            <a:ext cx="2145131" cy="39054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28575">
            <a:solidFill>
              <a:srgbClr val="660066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Bài </a:t>
            </a:r>
            <a:r>
              <a:rPr lang="en-US" altLang="zh-CN" sz="2700" b="1" dirty="0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39. QUYẾT – CÂY  DƯƠNG XỈ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-1" y="685800"/>
            <a:ext cx="4302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600" b="1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altLang="vi-VN" sz="2600" b="1" u="sng" smtClean="0">
                <a:solidFill>
                  <a:srgbClr val="FF0000"/>
                </a:solidFill>
                <a:latin typeface="Times New Roman" pitchFamily="18" charset="0"/>
              </a:rPr>
              <a:t>Quan sát cây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xỉ</a:t>
            </a:r>
            <a:endParaRPr lang="en-US" altLang="vi-VN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07972" y="1035100"/>
            <a:ext cx="39830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Times New Roman" pitchFamily="18" charset="0"/>
              </a:rPr>
              <a:t>a.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endParaRPr lang="en-US" altLang="vi-VN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03851996"/>
      </p:ext>
    </p:extLst>
  </p:cSld>
  <p:clrMapOvr>
    <a:masterClrMapping/>
  </p:clrMapOvr>
  <p:transition advTm="367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3" grpId="0" animBg="1"/>
      <p:bldP spid="24585" grpId="0"/>
      <p:bldP spid="24586" grpId="0"/>
      <p:bldP spid="24587" grpId="0"/>
      <p:bldP spid="24588" grpId="0"/>
      <p:bldP spid="24589" grpId="0"/>
      <p:bldP spid="24590" grpId="0"/>
      <p:bldP spid="24591" grpId="0" animBg="1"/>
      <p:bldP spid="24592" grpId="0"/>
      <p:bldP spid="24593" grpId="0"/>
      <p:bldP spid="37904" grpId="0" animBg="1"/>
      <p:bldP spid="16" grpId="0" animBg="1"/>
      <p:bldP spid="1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418" y="251618"/>
            <a:ext cx="522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150"/>
            <a:ext cx="3657600" cy="3581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436562" y="270668"/>
            <a:ext cx="4943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en-US" altLang="vi-VN" sz="2400" dirty="0">
                <a:latin typeface="Times New Roman" pitchFamily="18" charset="0"/>
              </a:rPr>
              <a:t>     So </a:t>
            </a:r>
            <a:r>
              <a:rPr lang="en-US" altLang="vi-VN" sz="2400" dirty="0" err="1">
                <a:latin typeface="Times New Roman" pitchFamily="18" charset="0"/>
              </a:rPr>
              <a:t>sánh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đặc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điểm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bên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ngoài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của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dương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xỉ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với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cây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rêu</a:t>
            </a:r>
            <a:endParaRPr lang="en-US" altLang="vi-VN" sz="2400" dirty="0">
              <a:latin typeface="Times New Roman" pitchFamily="18" charset="0"/>
            </a:endParaRPr>
          </a:p>
        </p:txBody>
      </p:sp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78250"/>
            <a:ext cx="3657600" cy="3079750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97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9142411"/>
              </p:ext>
            </p:extLst>
          </p:nvPr>
        </p:nvGraphicFramePr>
        <p:xfrm>
          <a:off x="149225" y="1227645"/>
          <a:ext cx="5334000" cy="5369814"/>
        </p:xfrm>
        <a:graphic>
          <a:graphicData uri="http://schemas.openxmlformats.org/drawingml/2006/table">
            <a:tbl>
              <a:tblPr/>
              <a:tblGrid>
                <a:gridCol w="1146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4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27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</a:rPr>
                        <a:t>Cơ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</a:rPr>
                        <a:t>dưỡng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</a:rPr>
                        <a:t>Rêu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</a:rPr>
                        <a:t>Dương xỉ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Rễ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Thân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Lá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Mạch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dẫn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1301812" y="2855913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400" dirty="0">
                <a:latin typeface="Times New Roman" pitchFamily="18" charset="0"/>
              </a:rPr>
              <a:t>- </a:t>
            </a:r>
            <a:r>
              <a:rPr lang="en-US" altLang="vi-VN" sz="2400" dirty="0" err="1">
                <a:latin typeface="Times New Roman" pitchFamily="18" charset="0"/>
              </a:rPr>
              <a:t>Rễ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giả</a:t>
            </a:r>
            <a:endParaRPr lang="en-US" altLang="vi-VN" sz="2400" dirty="0">
              <a:latin typeface="Times New Roman" pitchFamily="18" charset="0"/>
            </a:endParaRPr>
          </a:p>
        </p:txBody>
      </p:sp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3322638" y="2868613"/>
            <a:ext cx="176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400" dirty="0">
                <a:latin typeface="Times New Roman" pitchFamily="18" charset="0"/>
              </a:rPr>
              <a:t>- </a:t>
            </a:r>
            <a:r>
              <a:rPr lang="en-US" altLang="vi-VN" sz="2400" dirty="0" err="1">
                <a:latin typeface="Times New Roman" pitchFamily="18" charset="0"/>
              </a:rPr>
              <a:t>Rễ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thật</a:t>
            </a:r>
            <a:endParaRPr lang="en-US" altLang="vi-VN" sz="2400" dirty="0">
              <a:latin typeface="Times New Roman" pitchFamily="18" charset="0"/>
            </a:endParaRPr>
          </a:p>
        </p:txBody>
      </p: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1250950" y="3435350"/>
            <a:ext cx="193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-"/>
            </a:pP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Ngắn</a:t>
            </a:r>
            <a:r>
              <a:rPr lang="en-US" altLang="vi-VN" sz="2400" dirty="0" smtClean="0">
                <a:latin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</a:rPr>
              <a:t>không</a:t>
            </a:r>
            <a:r>
              <a:rPr lang="en-US" altLang="vi-VN" sz="24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400" dirty="0" err="1">
                <a:latin typeface="Times New Roman" pitchFamily="18" charset="0"/>
              </a:rPr>
              <a:t>phân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nhánh</a:t>
            </a:r>
            <a:endParaRPr lang="en-US" altLang="vi-VN" sz="2400" dirty="0">
              <a:latin typeface="Times New Roman" pitchFamily="18" charset="0"/>
            </a:endParaRPr>
          </a:p>
        </p:txBody>
      </p:sp>
      <p:sp>
        <p:nvSpPr>
          <p:cNvPr id="84007" name="Text Box 39"/>
          <p:cNvSpPr txBox="1">
            <a:spLocks noChangeArrowheads="1"/>
          </p:cNvSpPr>
          <p:nvPr/>
        </p:nvSpPr>
        <p:spPr bwMode="auto">
          <a:xfrm>
            <a:off x="3228975" y="3481388"/>
            <a:ext cx="2070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400" dirty="0">
                <a:latin typeface="Times New Roman" pitchFamily="18" charset="0"/>
              </a:rPr>
              <a:t>- </a:t>
            </a:r>
            <a:r>
              <a:rPr lang="en-US" altLang="vi-VN" sz="2400" dirty="0" err="1" smtClean="0">
                <a:latin typeface="Times New Roman" pitchFamily="18" charset="0"/>
              </a:rPr>
              <a:t>Thân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ngầm</a:t>
            </a:r>
            <a:r>
              <a:rPr lang="en-US" altLang="vi-VN" sz="2400" dirty="0" smtClean="0">
                <a:latin typeface="Times New Roman" pitchFamily="18" charset="0"/>
              </a:rPr>
              <a:t>, </a:t>
            </a:r>
            <a:r>
              <a:rPr lang="en-US" altLang="vi-VN" sz="2400" dirty="0" err="1" smtClean="0">
                <a:latin typeface="Times New Roman" pitchFamily="18" charset="0"/>
              </a:rPr>
              <a:t>hình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trụ</a:t>
            </a:r>
            <a:r>
              <a:rPr lang="en-US" altLang="vi-VN" sz="2400" dirty="0" smtClean="0">
                <a:latin typeface="Times New Roman" pitchFamily="18" charset="0"/>
              </a:rPr>
              <a:t>.</a:t>
            </a:r>
            <a:endParaRPr lang="en-US" altLang="vi-VN" sz="2400" dirty="0">
              <a:latin typeface="Times New Roman" pitchFamily="18" charset="0"/>
            </a:endParaRPr>
          </a:p>
        </p:txBody>
      </p:sp>
      <p:sp>
        <p:nvSpPr>
          <p:cNvPr id="84008" name="Text Box 40"/>
          <p:cNvSpPr txBox="1">
            <a:spLocks noChangeArrowheads="1"/>
          </p:cNvSpPr>
          <p:nvPr/>
        </p:nvSpPr>
        <p:spPr bwMode="auto">
          <a:xfrm>
            <a:off x="1282700" y="48768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400" dirty="0" err="1">
                <a:latin typeface="Times New Roman" pitchFamily="18" charset="0"/>
              </a:rPr>
              <a:t>Nhỏ</a:t>
            </a:r>
            <a:r>
              <a:rPr lang="en-US" altLang="vi-VN" sz="2400" dirty="0">
                <a:latin typeface="Times New Roman" pitchFamily="18" charset="0"/>
              </a:rPr>
              <a:t>, </a:t>
            </a:r>
            <a:r>
              <a:rPr lang="en-US" altLang="vi-VN" sz="2400" dirty="0" err="1">
                <a:latin typeface="Times New Roman" pitchFamily="18" charset="0"/>
              </a:rPr>
              <a:t>mỏng</a:t>
            </a:r>
            <a:endParaRPr lang="en-US" altLang="vi-VN" sz="2400" dirty="0">
              <a:latin typeface="Times New Roman" pitchFamily="18" charset="0"/>
            </a:endParaRPr>
          </a:p>
        </p:txBody>
      </p:sp>
      <p:sp>
        <p:nvSpPr>
          <p:cNvPr id="84009" name="Text Box 41"/>
          <p:cNvSpPr txBox="1">
            <a:spLocks noChangeArrowheads="1"/>
          </p:cNvSpPr>
          <p:nvPr/>
        </p:nvSpPr>
        <p:spPr bwMode="auto">
          <a:xfrm>
            <a:off x="3228967" y="4355763"/>
            <a:ext cx="214313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Char char="-"/>
            </a:pPr>
            <a:r>
              <a:rPr lang="en-US" altLang="vi-VN" sz="2300" dirty="0" smtClean="0">
                <a:latin typeface="Times New Roman" pitchFamily="18" charset="0"/>
              </a:rPr>
              <a:t> </a:t>
            </a:r>
            <a:r>
              <a:rPr lang="en-US" altLang="vi-VN" sz="2300" dirty="0" err="1" smtClean="0">
                <a:latin typeface="Times New Roman" pitchFamily="18" charset="0"/>
              </a:rPr>
              <a:t>Lá</a:t>
            </a:r>
            <a:r>
              <a:rPr lang="en-US" altLang="vi-VN" sz="2300" dirty="0" smtClean="0">
                <a:latin typeface="Times New Roman" pitchFamily="18" charset="0"/>
              </a:rPr>
              <a:t> </a:t>
            </a:r>
            <a:r>
              <a:rPr lang="en-US" altLang="vi-VN" sz="2300" dirty="0" err="1" smtClean="0">
                <a:latin typeface="Times New Roman" pitchFamily="18" charset="0"/>
              </a:rPr>
              <a:t>già</a:t>
            </a:r>
            <a:r>
              <a:rPr lang="en-US" altLang="vi-VN" sz="2300" dirty="0" smtClean="0">
                <a:latin typeface="Times New Roman" pitchFamily="18" charset="0"/>
              </a:rPr>
              <a:t> : </a:t>
            </a:r>
            <a:r>
              <a:rPr lang="en-US" altLang="vi-VN" sz="2300" dirty="0" err="1">
                <a:latin typeface="Times New Roman" pitchFamily="18" charset="0"/>
              </a:rPr>
              <a:t>có</a:t>
            </a:r>
            <a:r>
              <a:rPr lang="en-US" altLang="vi-VN" sz="2300" dirty="0">
                <a:latin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</a:rPr>
              <a:t>cuống</a:t>
            </a:r>
            <a:r>
              <a:rPr lang="en-US" altLang="vi-VN" sz="2300" dirty="0">
                <a:latin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</a:rPr>
              <a:t>dài</a:t>
            </a:r>
            <a:endParaRPr lang="en-US" altLang="vi-VN" sz="2300" dirty="0">
              <a:latin typeface="Times New Roman" pitchFamily="18" charset="0"/>
            </a:endParaRPr>
          </a:p>
        </p:txBody>
      </p:sp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3209925" y="5017790"/>
            <a:ext cx="22891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Char char="-"/>
            </a:pPr>
            <a:r>
              <a:rPr lang="en-US" altLang="vi-VN" sz="2300" dirty="0" smtClean="0">
                <a:latin typeface="Times New Roman" pitchFamily="18" charset="0"/>
              </a:rPr>
              <a:t> </a:t>
            </a:r>
            <a:r>
              <a:rPr lang="en-US" altLang="vi-VN" sz="2300" dirty="0" err="1" smtClean="0">
                <a:latin typeface="Times New Roman" pitchFamily="18" charset="0"/>
              </a:rPr>
              <a:t>Lá</a:t>
            </a:r>
            <a:r>
              <a:rPr lang="en-US" altLang="vi-VN" sz="2300" dirty="0" smtClean="0">
                <a:latin typeface="Times New Roman" pitchFamily="18" charset="0"/>
              </a:rPr>
              <a:t> </a:t>
            </a:r>
            <a:r>
              <a:rPr lang="en-US" altLang="vi-VN" sz="2300" dirty="0">
                <a:latin typeface="Times New Roman" pitchFamily="18" charset="0"/>
              </a:rPr>
              <a:t>non: </a:t>
            </a:r>
            <a:r>
              <a:rPr lang="en-US" altLang="vi-VN" sz="2300" dirty="0" err="1">
                <a:latin typeface="Times New Roman" pitchFamily="18" charset="0"/>
              </a:rPr>
              <a:t>cuộn</a:t>
            </a:r>
            <a:r>
              <a:rPr lang="en-US" altLang="vi-VN" sz="2300" dirty="0">
                <a:latin typeface="Times New Roman" pitchFamily="18" charset="0"/>
              </a:rPr>
              <a:t> </a:t>
            </a:r>
            <a:r>
              <a:rPr lang="en-US" altLang="vi-VN" sz="2300" dirty="0" err="1">
                <a:latin typeface="Times New Roman" pitchFamily="18" charset="0"/>
              </a:rPr>
              <a:t>tròn</a:t>
            </a:r>
            <a:r>
              <a:rPr lang="en-US" altLang="vi-VN" sz="2300" dirty="0">
                <a:latin typeface="Times New Roman" pitchFamily="18" charset="0"/>
              </a:rPr>
              <a:t> ở </a:t>
            </a:r>
            <a:r>
              <a:rPr lang="en-US" altLang="vi-VN" sz="2300" dirty="0" err="1">
                <a:latin typeface="Times New Roman" pitchFamily="18" charset="0"/>
              </a:rPr>
              <a:t>đầu</a:t>
            </a:r>
            <a:endParaRPr lang="en-US" altLang="vi-VN" sz="2300" dirty="0">
              <a:latin typeface="Times New Roman" pitchFamily="18" charset="0"/>
            </a:endParaRPr>
          </a:p>
        </p:txBody>
      </p:sp>
      <p:sp>
        <p:nvSpPr>
          <p:cNvPr id="84011" name="Text Box 43"/>
          <p:cNvSpPr txBox="1">
            <a:spLocks noChangeArrowheads="1"/>
          </p:cNvSpPr>
          <p:nvPr/>
        </p:nvSpPr>
        <p:spPr bwMode="auto">
          <a:xfrm>
            <a:off x="1257300" y="5981700"/>
            <a:ext cx="143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400">
                <a:latin typeface="Times New Roman" pitchFamily="18" charset="0"/>
              </a:rPr>
              <a:t>- Chưa có</a:t>
            </a:r>
          </a:p>
        </p:txBody>
      </p:sp>
      <p:sp>
        <p:nvSpPr>
          <p:cNvPr id="84012" name="Text Box 44"/>
          <p:cNvSpPr txBox="1">
            <a:spLocks noChangeArrowheads="1"/>
          </p:cNvSpPr>
          <p:nvPr/>
        </p:nvSpPr>
        <p:spPr bwMode="auto">
          <a:xfrm>
            <a:off x="3200400" y="5981700"/>
            <a:ext cx="2343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400" dirty="0">
                <a:latin typeface="Times New Roman" pitchFamily="18" charset="0"/>
              </a:rPr>
              <a:t>- </a:t>
            </a:r>
            <a:r>
              <a:rPr lang="en-US" altLang="vi-VN" sz="2400" dirty="0" err="1">
                <a:latin typeface="Times New Roman" pitchFamily="18" charset="0"/>
              </a:rPr>
              <a:t>C</a:t>
            </a:r>
            <a:r>
              <a:rPr lang="en-US" altLang="vi-VN" sz="2400" dirty="0" err="1" smtClean="0">
                <a:latin typeface="Times New Roman" pitchFamily="18" charset="0"/>
              </a:rPr>
              <a:t>ó</a:t>
            </a:r>
            <a:r>
              <a:rPr lang="en-US" altLang="vi-VN" sz="2400" dirty="0" smtClean="0">
                <a:latin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</a:rPr>
              <a:t>mạch</a:t>
            </a:r>
            <a:r>
              <a:rPr lang="en-US" altLang="vi-VN" sz="2400" dirty="0"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</a:rPr>
              <a:t>dẫn</a:t>
            </a:r>
            <a:r>
              <a:rPr lang="en-US" altLang="vi-VN" sz="2400" dirty="0" smtClean="0">
                <a:latin typeface="Times New Roman" pitchFamily="18" charset="0"/>
              </a:rPr>
              <a:t>.</a:t>
            </a:r>
            <a:endParaRPr lang="en-US" altLang="vi-VN" sz="2400" dirty="0">
              <a:latin typeface="Times New Roman" pitchFamily="18" charset="0"/>
            </a:endParaRPr>
          </a:p>
        </p:txBody>
      </p: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7467600" y="23018"/>
            <a:ext cx="1676400" cy="457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CC"/>
              </a:gs>
            </a:gsLst>
            <a:lin ang="5400000" scaled="1"/>
          </a:gradFill>
          <a:ln w="38100">
            <a:solidFill>
              <a:srgbClr val="00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 sz="2400" b="1" i="1">
                <a:solidFill>
                  <a:srgbClr val="0000FF"/>
                </a:solidFill>
                <a:latin typeface="Times New Roman" pitchFamily="18" charset="0"/>
              </a:rPr>
              <a:t>Dương Xỉ</a:t>
            </a:r>
          </a:p>
        </p:txBody>
      </p:sp>
      <p:sp>
        <p:nvSpPr>
          <p:cNvPr id="84015" name="Rectangle 47"/>
          <p:cNvSpPr>
            <a:spLocks noChangeArrowheads="1"/>
          </p:cNvSpPr>
          <p:nvPr/>
        </p:nvSpPr>
        <p:spPr bwMode="auto">
          <a:xfrm>
            <a:off x="7848600" y="6400800"/>
            <a:ext cx="1295400" cy="457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66CC"/>
              </a:gs>
            </a:gsLst>
            <a:lin ang="5400000" scaled="1"/>
          </a:gradFill>
          <a:ln w="38100">
            <a:solidFill>
              <a:srgbClr val="00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</a:rPr>
              <a:t>Rêu</a:t>
            </a:r>
            <a:endParaRPr lang="en-US" altLang="vi-VN" sz="2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5681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9701"/>
    </mc:Choice>
    <mc:Fallback>
      <p:transition spd="slow" advTm="89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840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40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840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6" grpId="0"/>
      <p:bldP spid="84004" grpId="0"/>
      <p:bldP spid="84005" grpId="0"/>
      <p:bldP spid="84006" grpId="0"/>
      <p:bldP spid="84007" grpId="0"/>
      <p:bldP spid="84008" grpId="0"/>
      <p:bldP spid="84009" grpId="0"/>
      <p:bldP spid="84010" grpId="0"/>
      <p:bldP spid="84011" grpId="0"/>
      <p:bldP spid="84012" grpId="0"/>
      <p:bldP spid="84014" grpId="0" animBg="1"/>
      <p:bldP spid="840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vi-VN" sz="32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vi-VN" sz="3200" u="sng" dirty="0" err="1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altLang="vi-VN" sz="32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u="sng" dirty="0" err="1" smtClean="0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u="sng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altLang="vi-VN" sz="32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u="sng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altLang="vi-VN" sz="32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19812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- Dương xỉ 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</a:rPr>
              <a:t>có cấu tạo phức tạp: Rễ thật;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có mạch dẫn.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63525" y="3128526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Rêu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</a:rPr>
              <a:t>giản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</a:rPr>
              <a:t>Rễ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</a:rPr>
              <a:t>giả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</a:rPr>
              <a:t>;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chưa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mạch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dẫn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63525" y="5481637"/>
            <a:ext cx="8839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</a:rPr>
              <a:t>Dương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xỉ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dưỡng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cấu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</a:rPr>
              <a:t>phức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tạp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phù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i="1" u="sng" dirty="0" err="1">
                <a:solidFill>
                  <a:srgbClr val="0000FF"/>
                </a:solidFill>
                <a:latin typeface="Times New Roman" pitchFamily="18" charset="0"/>
              </a:rPr>
              <a:t>môi</a:t>
            </a:r>
            <a:r>
              <a:rPr lang="en-US" altLang="vi-VN" sz="3200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i="1" u="sng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altLang="vi-VN" sz="3200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i="1" u="sng" dirty="0" err="1">
                <a:solidFill>
                  <a:srgbClr val="0000FF"/>
                </a:solidFill>
                <a:latin typeface="Times New Roman" pitchFamily="18" charset="0"/>
              </a:rPr>
              <a:t>cạn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3525" y="4234319"/>
            <a:ext cx="8839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3200" dirty="0" smtClean="0">
                <a:latin typeface="Times New Roman" pitchFamily="18" charset="0"/>
              </a:rPr>
              <a:t>   </a:t>
            </a:r>
            <a:r>
              <a:rPr lang="en-US" altLang="vi-VN" sz="3200" dirty="0" err="1" smtClean="0">
                <a:latin typeface="Times New Roman" pitchFamily="18" charset="0"/>
              </a:rPr>
              <a:t>Từ</a:t>
            </a:r>
            <a:r>
              <a:rPr lang="en-US" altLang="vi-VN" sz="3200" dirty="0" smtClean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bảng</a:t>
            </a:r>
            <a:r>
              <a:rPr lang="en-US" altLang="vi-VN" sz="3200" dirty="0">
                <a:latin typeface="Times New Roman" pitchFamily="18" charset="0"/>
              </a:rPr>
              <a:t> so </a:t>
            </a:r>
            <a:r>
              <a:rPr lang="en-US" altLang="vi-VN" sz="3200" dirty="0" err="1">
                <a:latin typeface="Times New Roman" pitchFamily="18" charset="0"/>
              </a:rPr>
              <a:t>sánh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rút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ra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kết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luận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Dương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xỉ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có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cấu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tạo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phù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hợp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với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môi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trường</a:t>
            </a:r>
            <a:r>
              <a:rPr lang="en-US" altLang="vi-VN" sz="3200" dirty="0">
                <a:latin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</a:rPr>
              <a:t>nào</a:t>
            </a:r>
            <a:r>
              <a:rPr lang="en-US" altLang="vi-VN" sz="3200" dirty="0">
                <a:latin typeface="Times New Roman" pitchFamily="18" charset="0"/>
              </a:rPr>
              <a:t>?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28575">
            <a:solidFill>
              <a:srgbClr val="660066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Bài </a:t>
            </a:r>
            <a:r>
              <a:rPr lang="en-US" altLang="zh-CN" sz="2700" b="1" dirty="0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39. QUYẾT – CÂY  DƯƠNG XỈ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53246692"/>
      </p:ext>
    </p:extLst>
  </p:cSld>
  <p:clrMapOvr>
    <a:masterClrMapping/>
  </p:clrMapOvr>
  <p:transition advTm="437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7" grpId="0"/>
      <p:bldP spid="8198" grpId="0"/>
      <p:bldP spid="81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635385" y="2555886"/>
            <a:ext cx="3657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Rễ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thật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ngầm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trụ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già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cuống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non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cuộn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* 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Rễ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thân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mạch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dẫn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chức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vận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chuyển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5932488" y="17414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69642" name="Picture 10" descr="book_write"/>
          <p:cNvPicPr>
            <a:picLocks noChangeAspect="1" noChangeArrowheads="1" noCrop="1"/>
          </p:cNvPicPr>
          <p:nvPr/>
        </p:nvPicPr>
        <p:blipFill>
          <a:blip r:embed="rId3">
            <a:lum bright="-30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1644" y="2952773"/>
            <a:ext cx="1269840" cy="13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2274888" y="3741738"/>
            <a:ext cx="17256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16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8" y="1677987"/>
            <a:ext cx="3124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668338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chemeClr val="bg1"/>
              </a:gs>
              <a:gs pos="100000">
                <a:srgbClr val="00FF99"/>
              </a:gs>
            </a:gsLst>
            <a:lin ang="5400000" scaled="1"/>
          </a:gradFill>
          <a:ln w="28575">
            <a:solidFill>
              <a:srgbClr val="660066"/>
            </a:solidFill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700" b="1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Bài </a:t>
            </a:r>
            <a:r>
              <a:rPr lang="en-US" altLang="zh-CN" sz="2700" b="1" dirty="0" smtClean="0">
                <a:solidFill>
                  <a:srgbClr val="0000FF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39. QUYẾT – CÂY  DƯƠNG XỈ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1" y="685800"/>
            <a:ext cx="4302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xỉ</a:t>
            </a:r>
            <a:endParaRPr lang="en-US" altLang="vi-VN" sz="2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07972" y="1035100"/>
            <a:ext cx="39830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Times New Roman" pitchFamily="18" charset="0"/>
              </a:rPr>
              <a:t>a.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endParaRPr lang="en-US" altLang="vi-VN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103688" y="1565274"/>
            <a:ext cx="3657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1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35384" y="1606561"/>
            <a:ext cx="44417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</a:rPr>
              <a:t>Cơ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</a:rPr>
              <a:t>quan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</a:rPr>
              <a:t>sinh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</a:rPr>
              <a:t>dưỡng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</a:rPr>
              <a:t>cây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</a:rPr>
              <a:t>xỉ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</a:rPr>
              <a:t>đặc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</a:rPr>
              <a:t>gì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</a:rPr>
              <a:t> ? </a:t>
            </a:r>
            <a:endParaRPr lang="en-US" altLang="vi-VN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9276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4546"/>
    </mc:Choice>
    <mc:Fallback>
      <p:transition spd="slow" advTm="44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12|7.7|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27.5|14|1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8|0.8|1.6|3.1|4|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6|7.4|2.3|1.6|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3|1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6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|2.4|3.1|1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2|19.1|2.2|2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2|47.6|5.8|7.1|1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5|2|5.5|4.8|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9.1|1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6|3.4|2.4|2.3|1.4|6.8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1211</Words>
  <Application>Microsoft Office PowerPoint</Application>
  <PresentationFormat>On-screen Show (4:3)</PresentationFormat>
  <Paragraphs>292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CÓ THỂ EM CHƯA BIẾT</vt:lpstr>
      <vt:lpstr>Trồng Dương xỉ để cải tạo đất: làm tăng chất mùn, hấp thụ kim loại nặng trong đất..</vt:lpstr>
      <vt:lpstr>Lông của cây Lông culi có màu vàng dùng để cầm máu vết thương, còn thân dùng làm thuốc.</vt:lpstr>
      <vt:lpstr>Slide 15</vt:lpstr>
      <vt:lpstr>Slide 16</vt:lpstr>
      <vt:lpstr>Slide 17</vt:lpstr>
      <vt:lpstr>Slide 18</vt:lpstr>
      <vt:lpstr>Slide 19</vt:lpstr>
      <vt:lpstr>Slide 20</vt:lpstr>
    </vt:vector>
  </TitlesOfParts>
  <Company>XP SP3 All Main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An</dc:creator>
  <cp:lastModifiedBy>Admin</cp:lastModifiedBy>
  <cp:revision>26</cp:revision>
  <dcterms:created xsi:type="dcterms:W3CDTF">2018-11-10T08:09:15Z</dcterms:created>
  <dcterms:modified xsi:type="dcterms:W3CDTF">2020-04-27T16:03:36Z</dcterms:modified>
</cp:coreProperties>
</file>